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9" r:id="rId5"/>
    <p:sldId id="261" r:id="rId6"/>
    <p:sldId id="265" r:id="rId7"/>
    <p:sldId id="267" r:id="rId8"/>
    <p:sldId id="271" r:id="rId9"/>
    <p:sldId id="272" r:id="rId10"/>
    <p:sldId id="273" r:id="rId11"/>
    <p:sldId id="279" r:id="rId12"/>
    <p:sldId id="280" r:id="rId13"/>
    <p:sldId id="281" r:id="rId14"/>
    <p:sldId id="282" r:id="rId15"/>
    <p:sldId id="283" r:id="rId16"/>
    <p:sldId id="284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image" Target="../media/image6.png"/><Relationship Id="rId2" Type="http://schemas.openxmlformats.org/officeDocument/2006/relationships/tags" Target="../tags/tag7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image" Target="../media/image3.png"/><Relationship Id="rId5" Type="http://schemas.openxmlformats.org/officeDocument/2006/relationships/tags" Target="../tags/tag80.xml"/><Relationship Id="rId4" Type="http://schemas.openxmlformats.org/officeDocument/2006/relationships/image" Target="../media/image2.png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0" Type="http://schemas.openxmlformats.org/officeDocument/2006/relationships/tags" Target="../tags/tag84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0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06.xml"/><Relationship Id="rId8" Type="http://schemas.openxmlformats.org/officeDocument/2006/relationships/tags" Target="../tags/tag105.xml"/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0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tags" Target="../tags/tag112.xml"/><Relationship Id="rId7" Type="http://schemas.openxmlformats.org/officeDocument/2006/relationships/tags" Target="../tags/tag111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image" Target="../media/image2.png"/><Relationship Id="rId2" Type="http://schemas.openxmlformats.org/officeDocument/2006/relationships/tags" Target="../tags/tag107.xml"/><Relationship Id="rId10" Type="http://schemas.openxmlformats.org/officeDocument/2006/relationships/tags" Target="../tags/tag114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21.xml"/><Relationship Id="rId8" Type="http://schemas.openxmlformats.org/officeDocument/2006/relationships/tags" Target="../tags/tag120.xml"/><Relationship Id="rId7" Type="http://schemas.openxmlformats.org/officeDocument/2006/relationships/tags" Target="../tags/tag119.xml"/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image" Target="../media/image3.png"/><Relationship Id="rId2" Type="http://schemas.openxmlformats.org/officeDocument/2006/relationships/tags" Target="../tags/tag115.xml"/><Relationship Id="rId12" Type="http://schemas.openxmlformats.org/officeDocument/2006/relationships/tags" Target="../tags/tag124.xml"/><Relationship Id="rId11" Type="http://schemas.openxmlformats.org/officeDocument/2006/relationships/tags" Target="../tags/tag123.xml"/><Relationship Id="rId10" Type="http://schemas.openxmlformats.org/officeDocument/2006/relationships/tags" Target="../tags/tag122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image" Target="../media/image5.png"/><Relationship Id="rId15" Type="http://schemas.openxmlformats.org/officeDocument/2006/relationships/tags" Target="../tags/tag137.xml"/><Relationship Id="rId14" Type="http://schemas.openxmlformats.org/officeDocument/2006/relationships/tags" Target="../tags/tag136.xml"/><Relationship Id="rId13" Type="http://schemas.openxmlformats.org/officeDocument/2006/relationships/tags" Target="../tags/tag135.xml"/><Relationship Id="rId12" Type="http://schemas.openxmlformats.org/officeDocument/2006/relationships/tags" Target="../tags/tag134.xml"/><Relationship Id="rId11" Type="http://schemas.openxmlformats.org/officeDocument/2006/relationships/tags" Target="../tags/tag133.xml"/><Relationship Id="rId10" Type="http://schemas.openxmlformats.org/officeDocument/2006/relationships/tags" Target="../tags/tag13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image" Target="../media/image3.png"/><Relationship Id="rId5" Type="http://schemas.openxmlformats.org/officeDocument/2006/relationships/tags" Target="../tags/tag10.xml"/><Relationship Id="rId4" Type="http://schemas.openxmlformats.org/officeDocument/2006/relationships/image" Target="../media/image2.png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image" Target="../media/image4.png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image" Target="../media/image3.png"/><Relationship Id="rId5" Type="http://schemas.openxmlformats.org/officeDocument/2006/relationships/tags" Target="../tags/tag25.xml"/><Relationship Id="rId4" Type="http://schemas.openxmlformats.org/officeDocument/2006/relationships/image" Target="../media/image2.png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2" Type="http://schemas.openxmlformats.org/officeDocument/2006/relationships/tags" Target="../tags/tag31.xml"/><Relationship Id="rId11" Type="http://schemas.openxmlformats.org/officeDocument/2006/relationships/tags" Target="../tags/tag30.xml"/><Relationship Id="rId10" Type="http://schemas.openxmlformats.org/officeDocument/2006/relationships/tags" Target="../tags/tag29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image" Target="../media/image3.png"/><Relationship Id="rId5" Type="http://schemas.openxmlformats.org/officeDocument/2006/relationships/tags" Target="../tags/tag34.xml"/><Relationship Id="rId4" Type="http://schemas.openxmlformats.org/officeDocument/2006/relationships/image" Target="../media/image2.png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4" Type="http://schemas.openxmlformats.org/officeDocument/2006/relationships/tags" Target="../tags/tag42.xml"/><Relationship Id="rId13" Type="http://schemas.openxmlformats.org/officeDocument/2006/relationships/tags" Target="../tags/tag41.xml"/><Relationship Id="rId12" Type="http://schemas.openxmlformats.org/officeDocument/2006/relationships/tags" Target="../tags/tag40.xml"/><Relationship Id="rId11" Type="http://schemas.openxmlformats.org/officeDocument/2006/relationships/tags" Target="../tags/tag39.xml"/><Relationship Id="rId10" Type="http://schemas.openxmlformats.org/officeDocument/2006/relationships/tags" Target="../tags/tag38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image" Target="../media/image3.png"/><Relationship Id="rId5" Type="http://schemas.openxmlformats.org/officeDocument/2006/relationships/tags" Target="../tags/tag45.xml"/><Relationship Id="rId4" Type="http://schemas.openxmlformats.org/officeDocument/2006/relationships/image" Target="../media/image2.png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tags" Target="../tags/tag56.xml"/><Relationship Id="rId7" Type="http://schemas.openxmlformats.org/officeDocument/2006/relationships/tags" Target="../tags/tag55.xml"/><Relationship Id="rId6" Type="http://schemas.openxmlformats.org/officeDocument/2006/relationships/image" Target="../media/image3.png"/><Relationship Id="rId5" Type="http://schemas.openxmlformats.org/officeDocument/2006/relationships/tags" Target="../tags/tag54.xml"/><Relationship Id="rId4" Type="http://schemas.openxmlformats.org/officeDocument/2006/relationships/image" Target="../media/image2.png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2" Type="http://schemas.openxmlformats.org/officeDocument/2006/relationships/tags" Target="../tags/tag60.xml"/><Relationship Id="rId11" Type="http://schemas.openxmlformats.org/officeDocument/2006/relationships/tags" Target="../tags/tag59.xml"/><Relationship Id="rId10" Type="http://schemas.openxmlformats.org/officeDocument/2006/relationships/tags" Target="../tags/tag58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66.xml"/><Relationship Id="rId7" Type="http://schemas.openxmlformats.org/officeDocument/2006/relationships/tags" Target="../tags/tag65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自然&#10;&#10;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3422650" y="2305050"/>
            <a:ext cx="5346700" cy="22479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3579495" y="2566670"/>
            <a:ext cx="5031105" cy="911860"/>
          </a:xfrm>
        </p:spPr>
        <p:txBody>
          <a:bodyPr lIns="90170" tIns="46990" rIns="90170" bIns="46990" anchor="t" anchorCtr="0">
            <a:normAutofit/>
          </a:bodyPr>
          <a:lstStyle>
            <a:lvl1pPr algn="ctr">
              <a:defRPr sz="5400" spc="600" baseline="0">
                <a:solidFill>
                  <a:schemeClr val="bg1"/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3579743" y="3536513"/>
            <a:ext cx="5030858" cy="838704"/>
          </a:xfrm>
        </p:spPr>
        <p:txBody>
          <a:bodyPr lIns="90170" tIns="46990" rIns="90170" bIns="4699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bg1"/>
                </a:solidFill>
                <a:uFillTx/>
                <a:ea typeface="微软雅黑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291806" y="272143"/>
            <a:ext cx="11608389" cy="6313714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自然&#10;&#10;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3422650" y="2305050"/>
            <a:ext cx="5346700" cy="22479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4051300" y="2577465"/>
            <a:ext cx="4089400" cy="1656715"/>
          </a:xfrm>
        </p:spPr>
        <p:txBody>
          <a:bodyPr vert="horz" lIns="90170" tIns="46990" rIns="90170" bIns="4699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600" b="1" i="0" u="none" strike="noStrike" kern="1200" cap="none" spc="6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>
            <p:custDataLst>
              <p:tags r:id="rId2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5" name="图片 14" descr="图片包含 自然&#10;&#10;描述已自动生成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03"/>
            <a:stretch>
              <a:fillRect/>
            </a:stretch>
          </p:blipFill>
          <p:spPr>
            <a:xfrm>
              <a:off x="0" y="0"/>
              <a:ext cx="12192000" cy="191367"/>
            </a:xfrm>
            <a:prstGeom prst="rect">
              <a:avLst/>
            </a:prstGeom>
          </p:spPr>
        </p:pic>
        <p:pic>
          <p:nvPicPr>
            <p:cNvPr id="16" name="图片 15" descr="图片包含 自然&#10;&#10;描述已自动生成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6666633"/>
              <a:ext cx="12192000" cy="19136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838200" y="346075"/>
            <a:ext cx="10515600" cy="466725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291806" y="272143"/>
            <a:ext cx="11608389" cy="6313714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-7620" y="-3810"/>
            <a:ext cx="4823460" cy="686562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20" name="图片 19" descr="图片包含 自然&#10;&#10;描述已自动生成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3"/>
          <a:stretch>
            <a:fillRect/>
          </a:stretch>
        </p:blipFill>
        <p:spPr>
          <a:xfrm rot="5400000">
            <a:off x="8667316" y="3333316"/>
            <a:ext cx="6858000" cy="191369"/>
          </a:xfrm>
          <a:custGeom>
            <a:avLst/>
            <a:gdLst>
              <a:gd name="connsiteX0" fmla="*/ 0 w 6858000"/>
              <a:gd name="connsiteY0" fmla="*/ 191369 h 191369"/>
              <a:gd name="connsiteX1" fmla="*/ 0 w 6858000"/>
              <a:gd name="connsiteY1" fmla="*/ 0 h 191369"/>
              <a:gd name="connsiteX2" fmla="*/ 6858000 w 6858000"/>
              <a:gd name="connsiteY2" fmla="*/ 0 h 191369"/>
              <a:gd name="connsiteX3" fmla="*/ 6858000 w 6858000"/>
              <a:gd name="connsiteY3" fmla="*/ 191369 h 191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191369">
                <a:moveTo>
                  <a:pt x="0" y="191369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191369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0"/>
            <a:ext cx="12191365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20" name="图片 19" descr="图片包含 自然&#10;&#10;描述已自动生成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6666633"/>
            <a:ext cx="12192000" cy="1913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图片包含 自然&#10;&#10;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3"/>
          <a:stretch>
            <a:fillRect/>
          </a:stretch>
        </p:blipFill>
        <p:spPr>
          <a:xfrm>
            <a:off x="0" y="0"/>
            <a:ext cx="12192000" cy="191367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635" y="5029200"/>
            <a:ext cx="12191365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自然&#10;&#10;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6666633"/>
            <a:ext cx="12192000" cy="191367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1270"/>
            <a:ext cx="12191365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755" y="237490"/>
            <a:ext cx="11037570" cy="563245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>
            <p:custDataLst>
              <p:tags r:id="rId3"/>
            </p:custDataLst>
          </p:nvPr>
        </p:nvGrpSpPr>
        <p:grpSpPr>
          <a:xfrm>
            <a:off x="117475" y="3112770"/>
            <a:ext cx="11969115" cy="632460"/>
            <a:chOff x="117475" y="3112770"/>
            <a:chExt cx="11969115" cy="632460"/>
          </a:xfrm>
        </p:grpSpPr>
        <p:grpSp>
          <p:nvGrpSpPr>
            <p:cNvPr id="24" name="组合 23"/>
            <p:cNvGrpSpPr/>
            <p:nvPr userDrawn="1"/>
          </p:nvGrpSpPr>
          <p:grpSpPr>
            <a:xfrm>
              <a:off x="11519535" y="3112770"/>
              <a:ext cx="567055" cy="632460"/>
              <a:chOff x="18141" y="4934"/>
              <a:chExt cx="893" cy="996"/>
            </a:xfrm>
            <a:solidFill>
              <a:srgbClr val="285F70"/>
            </a:solidFill>
          </p:grpSpPr>
          <p:sp>
            <p:nvSpPr>
              <p:cNvPr id="17" name="十字星 16"/>
              <p:cNvSpPr/>
              <p:nvPr userDrawn="1">
                <p:custDataLst>
                  <p:tags r:id="rId4"/>
                </p:custDataLst>
              </p:nvPr>
            </p:nvSpPr>
            <p:spPr>
              <a:xfrm>
                <a:off x="18588" y="5198"/>
                <a:ext cx="447" cy="670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十字星 17"/>
              <p:cNvSpPr/>
              <p:nvPr userDrawn="1">
                <p:custDataLst>
                  <p:tags r:id="rId5"/>
                </p:custDataLst>
              </p:nvPr>
            </p:nvSpPr>
            <p:spPr>
              <a:xfrm>
                <a:off x="18141" y="5454"/>
                <a:ext cx="344" cy="477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十字星 18"/>
              <p:cNvSpPr/>
              <p:nvPr userDrawn="1">
                <p:custDataLst>
                  <p:tags r:id="rId6"/>
                </p:custDataLst>
              </p:nvPr>
            </p:nvSpPr>
            <p:spPr>
              <a:xfrm>
                <a:off x="18290" y="4934"/>
                <a:ext cx="298" cy="551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 userDrawn="1"/>
          </p:nvGrpSpPr>
          <p:grpSpPr>
            <a:xfrm>
              <a:off x="117475" y="3112770"/>
              <a:ext cx="567055" cy="632460"/>
              <a:chOff x="-23" y="4934"/>
              <a:chExt cx="893" cy="996"/>
            </a:xfrm>
            <a:solidFill>
              <a:srgbClr val="285F70"/>
            </a:solidFill>
          </p:grpSpPr>
          <p:sp>
            <p:nvSpPr>
              <p:cNvPr id="20" name="十字星 19"/>
              <p:cNvSpPr/>
              <p:nvPr userDrawn="1">
                <p:custDataLst>
                  <p:tags r:id="rId7"/>
                </p:custDataLst>
              </p:nvPr>
            </p:nvSpPr>
            <p:spPr>
              <a:xfrm>
                <a:off x="424" y="5198"/>
                <a:ext cx="447" cy="670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十字星 20"/>
              <p:cNvSpPr/>
              <p:nvPr userDrawn="1">
                <p:custDataLst>
                  <p:tags r:id="rId8"/>
                </p:custDataLst>
              </p:nvPr>
            </p:nvSpPr>
            <p:spPr>
              <a:xfrm>
                <a:off x="-23" y="5454"/>
                <a:ext cx="344" cy="477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十字星 21"/>
              <p:cNvSpPr/>
              <p:nvPr userDrawn="1">
                <p:custDataLst>
                  <p:tags r:id="rId9"/>
                </p:custDataLst>
              </p:nvPr>
            </p:nvSpPr>
            <p:spPr>
              <a:xfrm>
                <a:off x="126" y="4934"/>
                <a:ext cx="298" cy="551"/>
              </a:xfrm>
              <a:prstGeom prst="star4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8" name="矩形 7"/>
          <p:cNvSpPr/>
          <p:nvPr>
            <p:custDataLst>
              <p:tags r:id="rId10"/>
            </p:custDataLst>
          </p:nvPr>
        </p:nvSpPr>
        <p:spPr>
          <a:xfrm>
            <a:off x="-1905" y="959485"/>
            <a:ext cx="12192635" cy="493903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5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7" name="图片 6" descr="图片包含 自然&#10;&#10;描述已自动生成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03"/>
            <a:stretch>
              <a:fillRect/>
            </a:stretch>
          </p:blipFill>
          <p:spPr>
            <a:xfrm>
              <a:off x="0" y="0"/>
              <a:ext cx="12192000" cy="191367"/>
            </a:xfrm>
            <a:prstGeom prst="rect">
              <a:avLst/>
            </a:prstGeom>
          </p:spPr>
        </p:pic>
        <p:pic>
          <p:nvPicPr>
            <p:cNvPr id="8" name="图片 7" descr="图片包含 自然&#10;&#10;描述已自动生成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6666633"/>
              <a:ext cx="12192000" cy="19136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8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自然&#10;&#10;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3643086" y="1088571"/>
            <a:ext cx="4905828" cy="468085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4340861" y="3459085"/>
            <a:ext cx="3561080" cy="738265"/>
          </a:xfrm>
        </p:spPr>
        <p:txBody>
          <a:bodyPr lIns="101600" tIns="38100" rIns="63500" bIns="38100" anchor="t" anchorCtr="0">
            <a:noAutofit/>
          </a:bodyPr>
          <a:lstStyle>
            <a:lvl1pPr algn="ctr">
              <a:defRPr sz="3600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4340860" y="4234571"/>
            <a:ext cx="3561080" cy="1003090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图片 8" descr="图片包含 自然&#10;&#10;描述已自动生成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03"/>
            <a:stretch>
              <a:fillRect/>
            </a:stretch>
          </p:blipFill>
          <p:spPr>
            <a:xfrm>
              <a:off x="0" y="0"/>
              <a:ext cx="12192000" cy="191367"/>
            </a:xfrm>
            <a:prstGeom prst="rect">
              <a:avLst/>
            </a:prstGeom>
          </p:spPr>
        </p:pic>
        <p:pic>
          <p:nvPicPr>
            <p:cNvPr id="10" name="图片 9" descr="图片包含 自然&#10;&#10;描述已自动生成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6666633"/>
              <a:ext cx="12192000" cy="19136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>
            <p:custDataLst>
              <p:tags r:id="rId2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1" name="图片 10" descr="图片包含 自然&#10;&#10;描述已自动生成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03"/>
            <a:stretch>
              <a:fillRect/>
            </a:stretch>
          </p:blipFill>
          <p:spPr>
            <a:xfrm>
              <a:off x="0" y="0"/>
              <a:ext cx="12192000" cy="191367"/>
            </a:xfrm>
            <a:prstGeom prst="rect">
              <a:avLst/>
            </a:prstGeom>
          </p:spPr>
        </p:pic>
        <p:pic>
          <p:nvPicPr>
            <p:cNvPr id="12" name="图片 11" descr="图片包含 自然&#10;&#10;描述已自动生成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6666633"/>
              <a:ext cx="12192000" cy="19136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8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9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0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1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图片 7" descr="图片包含 自然&#10;&#10;描述已自动生成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03"/>
            <a:stretch>
              <a:fillRect/>
            </a:stretch>
          </p:blipFill>
          <p:spPr>
            <a:xfrm>
              <a:off x="0" y="0"/>
              <a:ext cx="12192000" cy="191367"/>
            </a:xfrm>
            <a:prstGeom prst="rect">
              <a:avLst/>
            </a:prstGeom>
          </p:spPr>
        </p:pic>
        <p:pic>
          <p:nvPicPr>
            <p:cNvPr id="9" name="图片 8" descr="图片包含 自然&#10;&#10;描述已自动生成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6666633"/>
              <a:ext cx="12192000" cy="191367"/>
            </a:xfrm>
            <a:prstGeom prst="rect">
              <a:avLst/>
            </a:pr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图片 8" descr="图片包含 自然&#10;&#10;描述已自动生成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03"/>
            <a:stretch>
              <a:fillRect/>
            </a:stretch>
          </p:blipFill>
          <p:spPr>
            <a:xfrm>
              <a:off x="0" y="0"/>
              <a:ext cx="12192000" cy="191367"/>
            </a:xfrm>
            <a:prstGeom prst="rect">
              <a:avLst/>
            </a:prstGeom>
          </p:spPr>
        </p:pic>
        <p:pic>
          <p:nvPicPr>
            <p:cNvPr id="10" name="图片 9" descr="图片包含 自然&#10;&#10;描述已自动生成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6666633"/>
              <a:ext cx="12192000" cy="19136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9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291806" y="272143"/>
            <a:ext cx="11608389" cy="6313714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4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5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43.xml"/><Relationship Id="rId23" Type="http://schemas.openxmlformats.org/officeDocument/2006/relationships/tags" Target="../tags/tag142.xml"/><Relationship Id="rId22" Type="http://schemas.openxmlformats.org/officeDocument/2006/relationships/tags" Target="../tags/tag141.xml"/><Relationship Id="rId21" Type="http://schemas.openxmlformats.org/officeDocument/2006/relationships/tags" Target="../tags/tag140.xml"/><Relationship Id="rId20" Type="http://schemas.openxmlformats.org/officeDocument/2006/relationships/tags" Target="../tags/tag139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38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170" tIns="46990" rIns="90170" bIns="4699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68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9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70.xml"/><Relationship Id="rId2" Type="http://schemas.openxmlformats.org/officeDocument/2006/relationships/image" Target="../media/image13.png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themeOverride" Target="../theme/themeOverride2.xml"/><Relationship Id="rId2" Type="http://schemas.openxmlformats.org/officeDocument/2006/relationships/tags" Target="../tags/tag172.xml"/><Relationship Id="rId1" Type="http://schemas.openxmlformats.org/officeDocument/2006/relationships/tags" Target="../tags/tag17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5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46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56.xml"/><Relationship Id="rId8" Type="http://schemas.openxmlformats.org/officeDocument/2006/relationships/tags" Target="../tags/tag155.xml"/><Relationship Id="rId7" Type="http://schemas.openxmlformats.org/officeDocument/2006/relationships/tags" Target="../tags/tag154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4" Type="http://schemas.openxmlformats.org/officeDocument/2006/relationships/tags" Target="../tags/tag151.xml"/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6" Type="http://schemas.openxmlformats.org/officeDocument/2006/relationships/slideLayout" Target="../slideLayouts/slideLayout6.xml"/><Relationship Id="rId15" Type="http://schemas.openxmlformats.org/officeDocument/2006/relationships/themeOverride" Target="../theme/themeOverride1.xml"/><Relationship Id="rId14" Type="http://schemas.openxmlformats.org/officeDocument/2006/relationships/tags" Target="../tags/tag161.xml"/><Relationship Id="rId13" Type="http://schemas.openxmlformats.org/officeDocument/2006/relationships/tags" Target="../tags/tag160.xml"/><Relationship Id="rId12" Type="http://schemas.openxmlformats.org/officeDocument/2006/relationships/tags" Target="../tags/tag159.xml"/><Relationship Id="rId11" Type="http://schemas.openxmlformats.org/officeDocument/2006/relationships/tags" Target="../tags/tag158.xml"/><Relationship Id="rId10" Type="http://schemas.openxmlformats.org/officeDocument/2006/relationships/tags" Target="../tags/tag157.xml"/><Relationship Id="rId1" Type="http://schemas.openxmlformats.org/officeDocument/2006/relationships/tags" Target="../tags/tag14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3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64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165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r>
              <a:rPr lang="en-US" altLang="zh-CN" sz="9600"/>
              <a:t>Sbox</a:t>
            </a:r>
            <a:endParaRPr lang="en-US" altLang="zh-CN" sz="9600"/>
          </a:p>
        </p:txBody>
      </p:sp>
      <p:sp>
        <p:nvSpPr>
          <p:cNvPr id="7" name="文本框 6"/>
          <p:cNvSpPr txBox="1"/>
          <p:nvPr/>
        </p:nvSpPr>
        <p:spPr>
          <a:xfrm>
            <a:off x="1582420" y="993140"/>
            <a:ext cx="798195" cy="16402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40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电影</a:t>
            </a:r>
            <a:endParaRPr lang="zh-CN" altLang="en-US" sz="40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394190" y="405130"/>
            <a:ext cx="2644775" cy="56705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在这里 你将拥有属于自己的私人</a:t>
            </a:r>
            <a:r>
              <a:rPr lang="en-US" altLang="zh-CN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zh-CN" altLang="en-US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盒子</a:t>
            </a:r>
            <a:r>
              <a:rPr lang="en-US" altLang="zh-CN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r>
              <a:rPr lang="zh-CN" altLang="en-US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en-US" altLang="zh-CN" sz="32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en-US" altLang="zh-CN" sz="32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每一份你为之珍视的</a:t>
            </a:r>
            <a:r>
              <a:rPr lang="en-US" altLang="zh-CN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zh-CN" altLang="en-US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收藏</a:t>
            </a:r>
            <a:r>
              <a:rPr lang="en-US" altLang="zh-CN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endParaRPr lang="en-US" altLang="zh-CN" sz="32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都会被温柔对待。</a:t>
            </a:r>
            <a:endParaRPr lang="zh-CN" altLang="en-US" sz="32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4830" y="2983865"/>
            <a:ext cx="798195" cy="17386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40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日记</a:t>
            </a:r>
            <a:endParaRPr lang="zh-CN" altLang="en-US" sz="40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012315" y="3734435"/>
            <a:ext cx="675005" cy="12649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书籍</a:t>
            </a:r>
            <a:endParaRPr lang="zh-CN" altLang="en-US" sz="32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14830" y="5266055"/>
            <a:ext cx="459740" cy="11068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156970" y="5008880"/>
            <a:ext cx="551815" cy="14922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情感问答</a:t>
            </a:r>
            <a:endParaRPr lang="zh-CN" altLang="en-US" sz="2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599690" y="1072515"/>
            <a:ext cx="551815" cy="15608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独家记忆</a:t>
            </a:r>
            <a:endParaRPr lang="zh-CN" altLang="en-US" sz="24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71170" y="405130"/>
            <a:ext cx="613410" cy="21621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2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思考 </a:t>
            </a:r>
            <a:r>
              <a:rPr lang="en-US" altLang="zh-CN" sz="2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&amp; </a:t>
            </a:r>
            <a:r>
              <a:rPr lang="zh-CN" altLang="en-US" sz="2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想法</a:t>
            </a:r>
            <a:endParaRPr lang="zh-CN" altLang="en-US" sz="2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11750" y="619125"/>
            <a:ext cx="16617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share</a:t>
            </a:r>
            <a:endParaRPr lang="en-US" altLang="zh-CN" sz="2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ctr"/>
            <a:r>
              <a:rPr lang="zh-CN" altLang="en-US" sz="2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分享</a:t>
            </a:r>
            <a:endParaRPr lang="zh-CN" altLang="en-US" sz="2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56045" y="1212215"/>
            <a:ext cx="254000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swap</a:t>
            </a:r>
            <a:endParaRPr lang="en-US" altLang="zh-CN" sz="2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ctr"/>
            <a:r>
              <a:rPr lang="zh-CN" altLang="en-US" sz="2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交换</a:t>
            </a:r>
            <a:endParaRPr lang="zh-CN" altLang="en-US" sz="2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16045" y="4722495"/>
            <a:ext cx="2540000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secret</a:t>
            </a:r>
            <a:endParaRPr lang="en-US" altLang="zh-CN" sz="32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ctr"/>
            <a:r>
              <a:rPr lang="zh-CN" altLang="en-US" sz="3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秘密</a:t>
            </a:r>
            <a:endParaRPr lang="zh-CN" altLang="en-US" sz="32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20105" y="5727700"/>
            <a:ext cx="254000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story</a:t>
            </a:r>
            <a:endParaRPr lang="en-US" altLang="zh-CN" sz="2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ctr"/>
            <a:r>
              <a:rPr lang="zh-CN" altLang="en-US" sz="28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故事</a:t>
            </a:r>
            <a:endParaRPr lang="zh-CN" altLang="en-US" sz="2800" b="1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产品设计（</a:t>
            </a:r>
            <a:r>
              <a:rPr lang="en-US" altLang="zh-CN"/>
              <a:t>2</a:t>
            </a:r>
            <a:r>
              <a:t>）：</a:t>
            </a:r>
            <a:r>
              <a:rPr lang="en-US" altLang="zh-CN"/>
              <a:t>“</a:t>
            </a:r>
            <a:r>
              <a:t>盒子</a:t>
            </a:r>
            <a:r>
              <a:rPr lang="en-US" altLang="zh-CN"/>
              <a:t>”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 sz="1800" b="1"/>
              <a:t>自己的盒子</a:t>
            </a:r>
            <a:endParaRPr lang="zh-CN" altLang="en-US" sz="1800" b="1"/>
          </a:p>
          <a:p>
            <a:pPr lvl="1"/>
            <a:r>
              <a:rPr lang="en-US" altLang="zh-CN" sz="1800"/>
              <a:t>“</a:t>
            </a:r>
            <a:r>
              <a:rPr sz="1800"/>
              <a:t>盒子</a:t>
            </a:r>
            <a:r>
              <a:rPr lang="en-US" altLang="zh-CN" sz="1800"/>
              <a:t>”</a:t>
            </a:r>
            <a:r>
              <a:rPr sz="1800"/>
              <a:t>是存放用户</a:t>
            </a:r>
            <a:r>
              <a:rPr lang="en-US" altLang="zh-CN" sz="1800"/>
              <a:t>“</a:t>
            </a:r>
            <a:r>
              <a:rPr sz="1800"/>
              <a:t>藏品</a:t>
            </a:r>
            <a:r>
              <a:rPr lang="en-US" altLang="zh-CN" sz="1800"/>
              <a:t>”</a:t>
            </a:r>
            <a:r>
              <a:rPr sz="1800"/>
              <a:t>的地方。</a:t>
            </a:r>
            <a:endParaRPr sz="1800"/>
          </a:p>
          <a:p>
            <a:pPr lvl="1"/>
            <a:endParaRPr sz="1800"/>
          </a:p>
          <a:p>
            <a:pPr lvl="1"/>
            <a:r>
              <a:rPr sz="1800"/>
              <a:t>用户可以为自己的盒子命名。</a:t>
            </a:r>
            <a:endParaRPr sz="1800"/>
          </a:p>
          <a:p>
            <a:endParaRPr sz="1800"/>
          </a:p>
          <a:p>
            <a:pPr lvl="1"/>
            <a:r>
              <a:rPr sz="1800"/>
              <a:t>在</a:t>
            </a:r>
            <a:r>
              <a:rPr lang="en-US" altLang="zh-CN" sz="1800"/>
              <a:t>Sbox</a:t>
            </a:r>
            <a:r>
              <a:rPr sz="1800"/>
              <a:t>应用中，用户的内心世界通过</a:t>
            </a:r>
            <a:r>
              <a:rPr lang="en-US" altLang="zh-CN" sz="1800"/>
              <a:t>”</a:t>
            </a:r>
            <a:r>
              <a:rPr sz="1800"/>
              <a:t>盒子</a:t>
            </a:r>
            <a:r>
              <a:rPr lang="en-US" altLang="zh-CN" sz="1800"/>
              <a:t>“</a:t>
            </a:r>
            <a:r>
              <a:rPr sz="1800"/>
              <a:t>展现。他人可以查看用户的</a:t>
            </a:r>
            <a:r>
              <a:rPr lang="en-US" altLang="zh-CN" sz="1800"/>
              <a:t>”</a:t>
            </a:r>
            <a:r>
              <a:rPr sz="1800"/>
              <a:t>盒子</a:t>
            </a:r>
            <a:r>
              <a:rPr lang="en-US" altLang="zh-CN" sz="1800"/>
              <a:t>“</a:t>
            </a:r>
            <a:r>
              <a:rPr sz="1800"/>
              <a:t>内容，但不能知道盒子主人是谁。</a:t>
            </a:r>
            <a:endParaRPr sz="1800"/>
          </a:p>
          <a:p>
            <a:endParaRPr sz="1800"/>
          </a:p>
          <a:p>
            <a:pPr lvl="1"/>
            <a:r>
              <a:rPr sz="1800"/>
              <a:t>用户可以在商店中为</a:t>
            </a:r>
            <a:r>
              <a:rPr lang="en-US" altLang="zh-CN" sz="1800"/>
              <a:t>“</a:t>
            </a:r>
            <a:r>
              <a:rPr sz="1800"/>
              <a:t>盒子</a:t>
            </a:r>
            <a:r>
              <a:rPr lang="en-US" altLang="zh-CN" sz="1800"/>
              <a:t>”</a:t>
            </a:r>
            <a:r>
              <a:rPr sz="1800"/>
              <a:t>购买皮肤，装扮自己的盒子。也可以自定义</a:t>
            </a:r>
            <a:r>
              <a:rPr lang="en-US" altLang="zh-CN" sz="1800"/>
              <a:t>“</a:t>
            </a:r>
            <a:r>
              <a:rPr sz="1800"/>
              <a:t>盒子</a:t>
            </a:r>
            <a:r>
              <a:rPr lang="en-US" altLang="zh-CN" sz="1800"/>
              <a:t>”</a:t>
            </a:r>
            <a:r>
              <a:rPr sz="1800"/>
              <a:t>的样式。</a:t>
            </a:r>
            <a:endParaRPr lang="en-US" altLang="zh-CN" sz="180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 sz="1800" b="1"/>
              <a:t>他人的盒子</a:t>
            </a:r>
            <a:endParaRPr lang="zh-CN" altLang="en-US" sz="1800" b="1"/>
          </a:p>
          <a:p>
            <a:pPr lvl="1"/>
            <a:r>
              <a:rPr lang="zh-CN" altLang="en-US" sz="1800"/>
              <a:t>用户可以在</a:t>
            </a:r>
            <a:r>
              <a:rPr lang="en-US" altLang="zh-CN" sz="1800"/>
              <a:t>“Sbox-</a:t>
            </a:r>
            <a:r>
              <a:rPr lang="zh-CN" altLang="en-US" sz="1800"/>
              <a:t>发现别人的盒子</a:t>
            </a:r>
            <a:r>
              <a:rPr lang="en-US" altLang="zh-CN" sz="1800"/>
              <a:t>”</a:t>
            </a:r>
            <a:r>
              <a:rPr lang="zh-CN" altLang="en-US" sz="1800"/>
              <a:t>中查看别人的</a:t>
            </a:r>
            <a:r>
              <a:rPr lang="en-US" altLang="zh-CN" sz="1800"/>
              <a:t>“</a:t>
            </a:r>
            <a:r>
              <a:rPr lang="zh-CN" altLang="en-US" sz="1800"/>
              <a:t>盒子</a:t>
            </a:r>
            <a:r>
              <a:rPr lang="en-US" altLang="zh-CN" sz="1800"/>
              <a:t>”</a:t>
            </a:r>
            <a:r>
              <a:rPr lang="zh-CN" altLang="en-US" sz="1800"/>
              <a:t>。</a:t>
            </a:r>
            <a:endParaRPr lang="zh-CN" altLang="en-US" sz="1800"/>
          </a:p>
          <a:p>
            <a:pPr lvl="1"/>
            <a:endParaRPr lang="zh-CN" altLang="en-US" sz="1800"/>
          </a:p>
          <a:p>
            <a:pPr lvl="1"/>
            <a:r>
              <a:rPr lang="zh-CN" altLang="en-US" sz="1800"/>
              <a:t>在此界面中，无数的</a:t>
            </a:r>
            <a:r>
              <a:rPr lang="en-US" altLang="zh-CN" sz="1800"/>
              <a:t>“</a:t>
            </a:r>
            <a:r>
              <a:rPr lang="zh-CN" altLang="en-US" sz="1800"/>
              <a:t>盒子</a:t>
            </a:r>
            <a:r>
              <a:rPr lang="en-US" altLang="zh-CN" sz="1800"/>
              <a:t>”</a:t>
            </a:r>
            <a:r>
              <a:rPr lang="zh-CN" altLang="en-US" sz="1800"/>
              <a:t>化身宇宙中的发光体，用户随即点击</a:t>
            </a:r>
            <a:r>
              <a:rPr lang="en-US" altLang="zh-CN" sz="1800"/>
              <a:t>“</a:t>
            </a:r>
            <a:r>
              <a:rPr lang="zh-CN" altLang="en-US" sz="1800"/>
              <a:t>盒子</a:t>
            </a:r>
            <a:r>
              <a:rPr lang="en-US" altLang="zh-CN" sz="1800"/>
              <a:t>”</a:t>
            </a:r>
            <a:r>
              <a:rPr lang="zh-CN" altLang="en-US" sz="1800"/>
              <a:t>，查看</a:t>
            </a:r>
            <a:r>
              <a:rPr lang="en-US" altLang="zh-CN" sz="1800"/>
              <a:t>“</a:t>
            </a:r>
            <a:r>
              <a:rPr lang="zh-CN" altLang="en-US" sz="1800"/>
              <a:t>盒子</a:t>
            </a:r>
            <a:r>
              <a:rPr lang="en-US" altLang="zh-CN" sz="1800"/>
              <a:t>”</a:t>
            </a:r>
            <a:r>
              <a:rPr lang="zh-CN" altLang="en-US" sz="1800"/>
              <a:t>中的</a:t>
            </a:r>
            <a:r>
              <a:rPr lang="en-US" altLang="zh-CN" sz="1800"/>
              <a:t>“</a:t>
            </a:r>
            <a:r>
              <a:rPr lang="zh-CN" altLang="en-US" sz="1800"/>
              <a:t>藏品</a:t>
            </a:r>
            <a:r>
              <a:rPr lang="en-US" altLang="zh-CN" sz="1800"/>
              <a:t>”</a:t>
            </a:r>
            <a:r>
              <a:rPr lang="zh-CN" altLang="en-US" sz="1800"/>
              <a:t>与内容。</a:t>
            </a:r>
            <a:endParaRPr lang="zh-CN" altLang="en-US" sz="1800"/>
          </a:p>
          <a:p>
            <a:pPr lvl="1"/>
            <a:endParaRPr lang="zh-CN" altLang="en-US" sz="1800"/>
          </a:p>
          <a:p>
            <a:pPr lvl="1"/>
            <a:r>
              <a:rPr lang="zh-CN" altLang="en-US" sz="1800"/>
              <a:t>用户可以在互相自愿的情况下交换</a:t>
            </a:r>
            <a:r>
              <a:rPr lang="en-US" altLang="zh-CN" sz="1800"/>
              <a:t>“</a:t>
            </a:r>
            <a:r>
              <a:rPr lang="zh-CN" altLang="en-US" sz="1800"/>
              <a:t>盒子</a:t>
            </a:r>
            <a:r>
              <a:rPr lang="en-US" altLang="zh-CN" sz="1800"/>
              <a:t>”</a:t>
            </a:r>
            <a:r>
              <a:rPr lang="zh-CN" altLang="en-US" sz="1800"/>
              <a:t>的藏品。</a:t>
            </a:r>
            <a:endParaRPr lang="zh-CN" altLang="en-US" sz="1800"/>
          </a:p>
          <a:p>
            <a:pPr lvl="1"/>
            <a:endParaRPr lang="zh-CN" altLang="en-US" sz="1800"/>
          </a:p>
          <a:p>
            <a:pPr lvl="1"/>
            <a:r>
              <a:rPr lang="zh-CN" altLang="en-US" sz="1800"/>
              <a:t>可以关注别人的</a:t>
            </a:r>
            <a:r>
              <a:rPr lang="en-US" altLang="zh-CN" sz="1800"/>
              <a:t>“</a:t>
            </a:r>
            <a:r>
              <a:rPr lang="zh-CN" altLang="en-US" sz="1800"/>
              <a:t>盒子</a:t>
            </a:r>
            <a:r>
              <a:rPr lang="en-US" altLang="zh-CN" sz="1800"/>
              <a:t>”</a:t>
            </a:r>
            <a:r>
              <a:rPr lang="zh-CN" altLang="en-US" sz="1800"/>
              <a:t>。</a:t>
            </a:r>
            <a:endParaRPr lang="zh-CN" altLang="en-US" sz="1800"/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开发日程表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8" name="内容占位符 7"/>
          <p:cNvSpPr/>
          <p:nvPr>
            <p:ph sz="half" idx="1"/>
          </p:nvPr>
        </p:nvSpPr>
        <p:spPr/>
        <p:txBody>
          <a:bodyPr/>
          <a:p>
            <a:r>
              <a:rPr lang="zh-CN" altLang="en-US"/>
              <a:t>①撰写设计方案：2019.10.5-2019.10.15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②界面设计：2019.10.16-2019.11.31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③功能设计：2019.11.01-2019.11.30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④测试及完善：2019.12.01-2019.12.25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技术解决方案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p>
            <a:endParaRPr lang="zh-CN" altLang="en-US" sz="2000"/>
          </a:p>
          <a:p>
            <a:r>
              <a:rPr lang="zh-CN" altLang="en-US" sz="2000"/>
              <a:t>(1)Android Studio开发app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(2)Java语言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(3)使用mySQL数据库存储信息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(4)使用画图软件完成界面的原创设计</a:t>
            </a:r>
            <a:endParaRPr lang="zh-CN" altLang="en-US" sz="2000"/>
          </a:p>
        </p:txBody>
      </p:sp>
      <p:pic>
        <p:nvPicPr>
          <p:cNvPr id="5" name="内容占位符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109460" y="653415"/>
            <a:ext cx="3252470" cy="57740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推广方案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第一阶段：</a:t>
            </a:r>
            <a:endParaRPr lang="zh-CN" altLang="en-US"/>
          </a:p>
          <a:p>
            <a:pPr lvl="1"/>
            <a:r>
              <a:rPr lang="zh-CN" altLang="en-US"/>
              <a:t>尽可能在同学范围内测试软件使用情况。</a:t>
            </a:r>
            <a:endParaRPr lang="zh-CN" altLang="en-US"/>
          </a:p>
          <a:p>
            <a:pPr lvl="1"/>
            <a:r>
              <a:rPr lang="zh-CN" altLang="en-US"/>
              <a:t>邀请新用户即可获得商店商品奖励，吸引更多的同学加入app。</a:t>
            </a:r>
            <a:endParaRPr lang="zh-CN" altLang="en-US"/>
          </a:p>
          <a:p>
            <a:r>
              <a:rPr lang="zh-CN" altLang="en-US"/>
              <a:t>第二阶段：</a:t>
            </a:r>
            <a:endParaRPr lang="zh-CN" altLang="en-US"/>
          </a:p>
          <a:p>
            <a:pPr lvl="1"/>
            <a:r>
              <a:rPr lang="zh-CN" altLang="en-US"/>
              <a:t>通过学校公众号、学校广播站等校内媒体进行宣传。</a:t>
            </a:r>
            <a:endParaRPr lang="zh-CN" altLang="en-US"/>
          </a:p>
          <a:p>
            <a:pPr lvl="1"/>
            <a:r>
              <a:rPr lang="zh-CN" altLang="en-US"/>
              <a:t>在校道进行摆摊宣传。</a:t>
            </a:r>
            <a:endParaRPr lang="zh-CN" altLang="en-US"/>
          </a:p>
          <a:p>
            <a:r>
              <a:rPr lang="zh-CN" altLang="en-US"/>
              <a:t>第三阶段：</a:t>
            </a:r>
            <a:endParaRPr lang="zh-CN" altLang="en-US"/>
          </a:p>
          <a:p>
            <a:pPr lvl="1"/>
            <a:r>
              <a:rPr lang="zh-CN" altLang="en-US"/>
              <a:t>通过社交媒体网站进行宣传，如微博、b站、小红书等。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运营计划书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p>
            <a:endParaRPr lang="zh-CN" altLang="en-US"/>
          </a:p>
          <a:p>
            <a:r>
              <a:rPr lang="zh-CN" altLang="en-US"/>
              <a:t>Sbox下载免费</a:t>
            </a:r>
            <a:endParaRPr lang="zh-CN" altLang="en-US"/>
          </a:p>
          <a:p>
            <a:pPr lvl="1"/>
            <a:r>
              <a:rPr lang="zh-CN" altLang="en-US"/>
              <a:t>积累用户群体数量</a:t>
            </a:r>
            <a:endParaRPr lang="zh-CN" altLang="en-US"/>
          </a:p>
          <a:p>
            <a:pPr lvl="1"/>
            <a:r>
              <a:rPr lang="zh-CN" altLang="en-US"/>
              <a:t>利用用户之间的传播进行宣传</a:t>
            </a:r>
            <a:endParaRPr lang="zh-CN" altLang="en-US"/>
          </a:p>
          <a:p>
            <a:pPr lvl="1"/>
            <a:endParaRPr lang="zh-CN" altLang="en-US"/>
          </a:p>
          <a:p>
            <a:r>
              <a:rPr lang="zh-CN" altLang="en-US"/>
              <a:t>部分个性化设计需要用户付费购买</a:t>
            </a:r>
            <a:endParaRPr lang="zh-CN" altLang="en-US"/>
          </a:p>
          <a:p>
            <a:pPr lvl="1"/>
            <a:r>
              <a:rPr lang="zh-CN" altLang="en-US"/>
              <a:t>保证大部分的个性化设计免费吸引用户。</a:t>
            </a:r>
            <a:endParaRPr lang="zh-CN" altLang="en-US"/>
          </a:p>
          <a:p>
            <a:pPr lvl="1"/>
            <a:r>
              <a:rPr lang="zh-CN" altLang="en-US"/>
              <a:t>提供自定义设计功能。</a:t>
            </a:r>
            <a:endParaRPr lang="zh-CN" altLang="en-US"/>
          </a:p>
          <a:p>
            <a:pPr lvl="1"/>
            <a:r>
              <a:rPr lang="zh-CN" altLang="en-US"/>
              <a:t>引进设计师设计提高个性化设计的水平。</a:t>
            </a:r>
            <a:endParaRPr lang="zh-CN" altLang="en-US"/>
          </a:p>
          <a:p>
            <a:pPr lvl="1"/>
            <a:endParaRPr lang="zh-CN" altLang="en-US"/>
          </a:p>
          <a:p>
            <a:r>
              <a:rPr lang="zh-CN" altLang="en-US"/>
              <a:t>定期收集用户反馈，根据用户反馈更新app。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定期推出周边产品</a:t>
            </a:r>
            <a:endParaRPr lang="zh-CN" altLang="en-US"/>
          </a:p>
          <a:p>
            <a:pPr lvl="1"/>
            <a:r>
              <a:rPr lang="en-US" altLang="zh-CN"/>
              <a:t>Sbox</a:t>
            </a:r>
            <a:r>
              <a:rPr lang="zh-CN" altLang="en-US"/>
              <a:t>出售特殊设计的</a:t>
            </a:r>
            <a:r>
              <a:rPr lang="en-US" altLang="zh-CN"/>
              <a:t>“</a:t>
            </a:r>
            <a:r>
              <a:rPr lang="zh-CN" altLang="en-US"/>
              <a:t>盒子</a:t>
            </a:r>
            <a:r>
              <a:rPr lang="en-US" altLang="zh-CN"/>
              <a:t>”</a:t>
            </a:r>
            <a:r>
              <a:rPr lang="zh-CN" altLang="en-US"/>
              <a:t>或是</a:t>
            </a:r>
            <a:r>
              <a:rPr lang="en-US" altLang="zh-CN"/>
              <a:t>“</a:t>
            </a:r>
            <a:r>
              <a:rPr lang="zh-CN" altLang="en-US"/>
              <a:t>藏品</a:t>
            </a:r>
            <a:r>
              <a:rPr lang="en-US" altLang="zh-CN"/>
              <a:t>”</a:t>
            </a:r>
            <a:r>
              <a:rPr lang="zh-CN" altLang="en-US"/>
              <a:t>。</a:t>
            </a:r>
            <a:endParaRPr lang="zh-CN" altLang="en-US"/>
          </a:p>
          <a:p>
            <a:pPr lvl="1"/>
            <a:r>
              <a:rPr lang="zh-CN" altLang="en-US"/>
              <a:t>与品牌联名推出周边产品。</a:t>
            </a:r>
            <a:endParaRPr lang="zh-CN" altLang="en-US"/>
          </a:p>
          <a:p>
            <a:pPr lvl="1"/>
            <a:r>
              <a:rPr lang="zh-CN" altLang="en-US"/>
              <a:t>用户订购自定义的</a:t>
            </a:r>
            <a:r>
              <a:rPr lang="en-US" altLang="zh-CN"/>
              <a:t>“</a:t>
            </a:r>
            <a:r>
              <a:rPr lang="zh-CN" altLang="en-US"/>
              <a:t>盒子</a:t>
            </a:r>
            <a:r>
              <a:rPr lang="en-US" altLang="zh-CN"/>
              <a:t>”</a:t>
            </a:r>
            <a:r>
              <a:rPr lang="zh-CN" altLang="en-US"/>
              <a:t>或者</a:t>
            </a:r>
            <a:r>
              <a:rPr lang="en-US" altLang="zh-CN"/>
              <a:t>“</a:t>
            </a:r>
            <a:r>
              <a:rPr lang="zh-CN" altLang="en-US"/>
              <a:t>藏品</a:t>
            </a:r>
            <a:r>
              <a:rPr lang="en-US" altLang="zh-CN"/>
              <a:t>”</a:t>
            </a:r>
            <a:r>
              <a:rPr lang="zh-CN" altLang="en-US"/>
              <a:t>模型。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28510" y="2611755"/>
            <a:ext cx="3503295" cy="36131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4075" y="3767455"/>
            <a:ext cx="1003300" cy="10058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感谢观看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目前</a:t>
            </a:r>
            <a:r>
              <a:rPr lang="zh-CN" altLang="en-US"/>
              <a:t>树洞类</a:t>
            </a:r>
            <a:r>
              <a:rPr lang="en-US" altLang="zh-CN"/>
              <a:t>app</a:t>
            </a:r>
            <a:r>
              <a:t>行业市场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 altLang="zh-CN"/>
          </a:p>
          <a:p>
            <a:r>
              <a:rPr lang="en-US" altLang="zh-CN" sz="2000"/>
              <a:t>现代人因为工作、生活、交际、家庭等原因常常感觉</a:t>
            </a:r>
            <a:r>
              <a:rPr lang="en-US" altLang="zh-CN" sz="2000" b="1"/>
              <a:t>压力较大</a:t>
            </a:r>
            <a:r>
              <a:rPr lang="en-US" altLang="zh-CN" sz="2000"/>
              <a:t>。他们有许多需要倾诉的情感，由于较强的自我保护意识，他们大多不希望自己的心声被别人知道。这导致了</a:t>
            </a:r>
            <a:r>
              <a:rPr lang="en-US" altLang="zh-CN" sz="2000" b="1"/>
              <a:t>日渐增大的压力与渴望倾诉的欲望之间产生了不可调节的矛盾。</a:t>
            </a:r>
            <a:endParaRPr lang="en-US" altLang="zh-CN" sz="2000" b="1"/>
          </a:p>
          <a:p>
            <a:endParaRPr lang="en-US" altLang="zh-CN" sz="2000"/>
          </a:p>
          <a:p>
            <a:r>
              <a:rPr lang="en-US" altLang="zh-CN" sz="2000"/>
              <a:t>树洞类app可以提供给他们一个释放内心情感的出口，同时增进他们与这个世界的交流。将自己的不愉快倾诉出来是最能让人释怀的一种方式，虽然有人不喜欢“树洞”，但是这并不妨碍众多的人在“树洞”里留下自己的秘密，如此来减少自己的心理压力也不失为一种好的方式。目前，</a:t>
            </a:r>
            <a:r>
              <a:rPr lang="en-US" altLang="zh-CN" sz="2000" b="1"/>
              <a:t>大家对树洞app的需求是</a:t>
            </a:r>
            <a:r>
              <a:rPr sz="2000" b="1"/>
              <a:t>可</a:t>
            </a:r>
            <a:r>
              <a:rPr lang="en-US" altLang="zh-CN" sz="2000" b="1"/>
              <a:t>观的</a:t>
            </a:r>
            <a:r>
              <a:rPr lang="en-US" altLang="zh-CN" sz="2000"/>
              <a:t>。</a:t>
            </a:r>
            <a:endParaRPr lang="en-US" altLang="zh-CN" sz="2000"/>
          </a:p>
          <a:p>
            <a:endParaRPr lang="en-US" altLang="zh-CN" sz="2000"/>
          </a:p>
          <a:p>
            <a:r>
              <a:rPr lang="en-US" altLang="zh-CN" sz="2000"/>
              <a:t>在有</a:t>
            </a:r>
            <a:r>
              <a:rPr lang="en-US" altLang="zh-CN" sz="2000" b="1"/>
              <a:t>巨大需求</a:t>
            </a:r>
            <a:r>
              <a:rPr lang="en-US" altLang="zh-CN" sz="2000"/>
              <a:t>的前提下，树洞app收到了很多人的喜爱，市面上出现了不同风格的树洞app。</a:t>
            </a:r>
            <a:endParaRPr lang="en-US" altLang="zh-CN" sz="2000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竞争对手或同类产品分析（</a:t>
            </a:r>
            <a:r>
              <a:rPr lang="en-US" altLang="zh-CN"/>
              <a:t>1</a:t>
            </a:r>
            <a:r>
              <a:t>）</a:t>
            </a:r>
            <a:r>
              <a:rPr lang="zh-CN" altLang="en-US"/>
              <a:t>：松果倾诉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 sz="1800" b="1"/>
              <a:t>产品简介</a:t>
            </a:r>
            <a:endParaRPr lang="zh-CN" altLang="en-US" sz="1800"/>
          </a:p>
          <a:p>
            <a:pPr lvl="1"/>
            <a:r>
              <a:rPr lang="zh-CN" altLang="en-US" sz="1800"/>
              <a:t>松果倾诉是一款</a:t>
            </a:r>
            <a:r>
              <a:rPr lang="zh-CN" altLang="en-US" sz="1800" b="1"/>
              <a:t>手机情感交流服务</a:t>
            </a:r>
            <a:r>
              <a:rPr lang="zh-CN" altLang="en-US" sz="1800"/>
              <a:t>软件，生活遇到的各种压力和痛苦，都可以在松果倾诉得到很好的开解和指导。应用上有不同角色的专业倾听者，使用者将想说的通过语音或文字形式传达给应用上的倾听者，倾听者帮助他们从情绪低谷重新走出来，面对快乐人生。</a:t>
            </a:r>
            <a:endParaRPr lang="zh-CN" altLang="en-US" sz="1800"/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zh-CN" altLang="en-US" sz="1800" b="1">
                <a:solidFill>
                  <a:schemeClr val="tx1">
                    <a:lumMod val="85000"/>
                    <a:lumOff val="15000"/>
                  </a:schemeClr>
                </a:solidFill>
              </a:rPr>
              <a:t>产品特点</a:t>
            </a:r>
            <a:endParaRPr lang="zh-CN" altLang="en-US" sz="1800" b="1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zh-CN" altLang="en-US" sz="1800" b="1">
                <a:solidFill>
                  <a:schemeClr val="tx1">
                    <a:lumMod val="85000"/>
                    <a:lumOff val="15000"/>
                  </a:schemeClr>
                </a:solidFill>
              </a:rPr>
              <a:t>松果倾诉将倾诉者和倾听者连接在一起</a:t>
            </a:r>
            <a:r>
              <a:rPr lang="zh-CN" altLang="en-US" sz="1800">
                <a:solidFill>
                  <a:schemeClr val="tx1">
                    <a:lumMod val="85000"/>
                    <a:lumOff val="15000"/>
                  </a:schemeClr>
                </a:solidFill>
              </a:rPr>
              <a:t>，为倾诉者提供多种情绪倾诉服务，以及多种问题咨询服务。同时帮助拥有专业资质的导师，和过往经验的过来人，获得价值肯定和提供就业机会。</a:t>
            </a:r>
            <a:endParaRPr lang="zh-CN" altLang="en-US" sz="18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内容占位符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07505" y="1327150"/>
            <a:ext cx="2061845" cy="44684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095" y="1327150"/>
            <a:ext cx="2087245" cy="45262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松果倾诉</a:t>
            </a:r>
            <a:r>
              <a:rPr lang="en-US" altLang="zh-CN">
                <a:sym typeface="+mn-ea"/>
              </a:rPr>
              <a:t>-</a:t>
            </a:r>
            <a:r>
              <a:rPr>
                <a:sym typeface="+mn-ea"/>
              </a:rPr>
              <a:t>发展情况 </a:t>
            </a:r>
            <a:r>
              <a:rPr lang="en-US" altLang="zh-CN">
                <a:sym typeface="+mn-ea"/>
              </a:rPr>
              <a:t>&amp; </a:t>
            </a:r>
            <a:r>
              <a:rPr>
                <a:sym typeface="+mn-ea"/>
              </a:rPr>
              <a:t>给予我们的启示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 sz="1800" b="1"/>
              <a:t>发展情况</a:t>
            </a:r>
            <a:r>
              <a:rPr lang="zh-CN" altLang="en-US" sz="1800"/>
              <a:t>：</a:t>
            </a:r>
            <a:endParaRPr lang="zh-CN" altLang="en-US" sz="1800"/>
          </a:p>
          <a:p>
            <a:pPr lvl="1"/>
            <a:r>
              <a:rPr lang="zh-CN" altLang="en-US" sz="1800"/>
              <a:t>2016年09月15日，南方都市报发布《专门和陌生人说话的人》，表达网络倾听者盛行时代，松果倾诉已拥有用户超60万。</a:t>
            </a:r>
            <a:endParaRPr lang="zh-CN" altLang="en-US" sz="1800"/>
          </a:p>
          <a:p>
            <a:pPr lvl="1"/>
            <a:r>
              <a:rPr lang="zh-CN" altLang="en-US" sz="1800"/>
              <a:t>2017年08月29日，艾媒网发布《2017上半年中国精神类服务电商市场研究报告》，报告中将松果倾诉APP作为典型案例着重分析强调，倾诉咨询的精神类服务电商市场潜力巨大。</a:t>
            </a:r>
            <a:endParaRPr lang="zh-CN" altLang="en-US" sz="1800"/>
          </a:p>
          <a:p>
            <a:pPr lvl="1"/>
            <a:r>
              <a:rPr lang="zh-CN" altLang="en-US" sz="1800"/>
              <a:t>2018年12月，松果倾诉App完成了第三轮(A+轮)融资，融资近 1 亿元人民币。</a:t>
            </a:r>
            <a:endParaRPr lang="zh-CN" altLang="en-US" sz="180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 sz="1800" b="1"/>
              <a:t>启示：</a:t>
            </a:r>
            <a:endParaRPr lang="zh-CN" altLang="en-US" sz="1800" b="1"/>
          </a:p>
          <a:p>
            <a:pPr lvl="1"/>
            <a:r>
              <a:rPr lang="zh-CN" altLang="en-US" sz="1800"/>
              <a:t>树洞类</a:t>
            </a:r>
            <a:r>
              <a:rPr lang="en-US" altLang="zh-CN" sz="1800"/>
              <a:t>app</a:t>
            </a:r>
            <a:r>
              <a:rPr lang="zh-CN" altLang="en-US" sz="1800"/>
              <a:t>的发展</a:t>
            </a:r>
            <a:r>
              <a:rPr lang="zh-CN" altLang="en-US" sz="1800" b="1"/>
              <a:t>前景可观</a:t>
            </a:r>
            <a:r>
              <a:rPr lang="zh-CN" altLang="en-US" sz="1800"/>
              <a:t>。市场需求量巨大。</a:t>
            </a:r>
            <a:endParaRPr lang="zh-CN" altLang="en-US" sz="1800"/>
          </a:p>
          <a:p>
            <a:pPr lvl="1"/>
            <a:r>
              <a:rPr lang="zh-CN" altLang="en-US" sz="1800"/>
              <a:t>但同时，我们可以看见的是，当前市面上的树洞类</a:t>
            </a:r>
            <a:r>
              <a:rPr lang="en-US" altLang="zh-CN" sz="1800"/>
              <a:t>app</a:t>
            </a:r>
            <a:r>
              <a:rPr lang="zh-CN" altLang="en-US" sz="1800"/>
              <a:t>并</a:t>
            </a:r>
            <a:r>
              <a:rPr lang="zh-CN" altLang="en-US" sz="1800" b="1"/>
              <a:t>没有出现爆火的现象</a:t>
            </a:r>
            <a:r>
              <a:rPr lang="zh-CN" altLang="en-US" sz="1800"/>
              <a:t>。</a:t>
            </a:r>
            <a:endParaRPr lang="zh-CN" altLang="en-US" sz="1800"/>
          </a:p>
          <a:p>
            <a:pPr lvl="1"/>
            <a:r>
              <a:rPr lang="zh-CN" altLang="en-US" sz="1800"/>
              <a:t>这是由树洞类</a:t>
            </a:r>
            <a:r>
              <a:rPr lang="en-US" altLang="zh-CN" sz="1800"/>
              <a:t>app</a:t>
            </a:r>
            <a:r>
              <a:rPr lang="zh-CN" altLang="en-US" sz="1800"/>
              <a:t>的</a:t>
            </a:r>
            <a:r>
              <a:rPr lang="zh-CN" altLang="en-US" sz="1800" b="1"/>
              <a:t>特殊性</a:t>
            </a:r>
            <a:r>
              <a:rPr lang="zh-CN" altLang="en-US" sz="1800"/>
              <a:t>造成的，使用树洞类</a:t>
            </a:r>
            <a:r>
              <a:rPr lang="en-US" altLang="zh-CN" sz="1800"/>
              <a:t>app</a:t>
            </a:r>
            <a:r>
              <a:rPr lang="zh-CN" altLang="en-US" sz="1800"/>
              <a:t>的用户更多希望其拥有私密性，并不希望将自己在树洞</a:t>
            </a:r>
            <a:r>
              <a:rPr lang="en-US" altLang="zh-CN" sz="1800"/>
              <a:t>app</a:t>
            </a:r>
            <a:r>
              <a:rPr lang="zh-CN" altLang="en-US" sz="1800"/>
              <a:t>内的状态分享给他人，同时，不同的用户对树洞的要求不同，一个树洞</a:t>
            </a:r>
            <a:r>
              <a:rPr lang="en-US" altLang="zh-CN" sz="1800"/>
              <a:t>app</a:t>
            </a:r>
            <a:r>
              <a:rPr lang="zh-CN" altLang="en-US" sz="1800"/>
              <a:t>很难满足大多数用户的要求。</a:t>
            </a:r>
            <a:endParaRPr lang="zh-CN" altLang="en-US" sz="1800"/>
          </a:p>
          <a:p>
            <a:pPr lvl="1"/>
            <a:r>
              <a:rPr lang="zh-CN" altLang="en-US" sz="1800"/>
              <a:t>这是树洞</a:t>
            </a:r>
            <a:r>
              <a:rPr lang="en-US" altLang="zh-CN" sz="1800"/>
              <a:t>app</a:t>
            </a:r>
            <a:r>
              <a:rPr lang="zh-CN" altLang="en-US" sz="1800"/>
              <a:t>的发展局限但同时也是</a:t>
            </a:r>
            <a:r>
              <a:rPr lang="zh-CN" altLang="en-US" sz="1800" b="1"/>
              <a:t>机遇。</a:t>
            </a:r>
            <a:endParaRPr lang="zh-CN" altLang="en-US" sz="1800" b="1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307340" y="621030"/>
            <a:ext cx="3769360" cy="1014730"/>
          </a:xfrm>
          <a:prstGeom prst="rect">
            <a:avLst/>
          </a:prstGeom>
          <a:noFill/>
        </p:spPr>
        <p:txBody>
          <a:bodyPr wrap="square" rtlCol="0">
            <a:normAutofit fontScale="70000"/>
          </a:bodyPr>
          <a:lstStyle/>
          <a:p>
            <a:pPr algn="ctr"/>
            <a:r>
              <a:rPr lang="zh-CN" altLang="en-US" sz="6000" u="sng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微软雅黑" panose="020B0503020204020204" charset="-122"/>
              </a:rPr>
              <a:t>自身条件分析</a:t>
            </a:r>
            <a:endParaRPr lang="zh-CN" altLang="en-US" sz="6000" u="sng" dirty="0">
              <a:solidFill>
                <a:schemeClr val="accent1"/>
              </a:solidFill>
              <a:uFillTx/>
              <a:latin typeface="Arial" panose="020B0604020202020204" pitchFamily="34" charset="0"/>
              <a:ea typeface="汉仪旗黑-85S" panose="00020600040101010101" pitchFamily="18" charset="-122"/>
              <a:cs typeface="微软雅黑" panose="020B0503020204020204" charset="-122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1965960" y="2255520"/>
            <a:ext cx="2421890" cy="349186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2148205" y="3776980"/>
            <a:ext cx="2214880" cy="560070"/>
          </a:xfrm>
          <a:prstGeom prst="rect">
            <a:avLst/>
          </a:prstGeom>
        </p:spPr>
        <p:txBody>
          <a:bodyPr wrap="square">
            <a:normAutofit/>
          </a:bodyPr>
          <a:p>
            <a:pPr algn="ctr">
              <a:spcAft>
                <a:spcPts val="1600"/>
              </a:spcAft>
            </a:pP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概念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2282190" y="2373630"/>
            <a:ext cx="1803400" cy="144653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algn="ctr"/>
            <a:r>
              <a:rPr lang="en-US" altLang="zh-CN" sz="88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rPr>
              <a:t>01</a:t>
            </a:r>
            <a:endParaRPr lang="en-US" altLang="zh-CN" sz="88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4933315" y="2373630"/>
            <a:ext cx="1803400" cy="144653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algn="ctr"/>
            <a:r>
              <a:rPr lang="en-US" altLang="zh-CN" sz="88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rPr>
              <a:t>02</a:t>
            </a:r>
            <a:endParaRPr lang="en-US" altLang="zh-CN" sz="88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6"/>
            </p:custDataLst>
          </p:nvPr>
        </p:nvSpPr>
        <p:spPr>
          <a:xfrm>
            <a:off x="7547610" y="2373630"/>
            <a:ext cx="1803400" cy="144653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algn="ctr"/>
            <a:r>
              <a:rPr lang="en-US" altLang="zh-CN" sz="88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rPr>
              <a:t>03</a:t>
            </a:r>
            <a:endParaRPr lang="en-US" altLang="zh-CN" sz="88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>
            <p:custDataLst>
              <p:tags r:id="rId7"/>
            </p:custDataLst>
          </p:nvPr>
        </p:nvSpPr>
        <p:spPr>
          <a:xfrm>
            <a:off x="4801870" y="3776980"/>
            <a:ext cx="2214880" cy="560070"/>
          </a:xfrm>
          <a:prstGeom prst="rect">
            <a:avLst/>
          </a:prstGeom>
        </p:spPr>
        <p:txBody>
          <a:bodyPr wrap="square">
            <a:normAutofit/>
          </a:bodyPr>
          <a:p>
            <a:pPr algn="ctr">
              <a:spcAft>
                <a:spcPts val="1600"/>
              </a:spcAft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创新</a:t>
            </a:r>
            <a:endParaRPr lang="zh-CN" altLang="en-US" sz="2000" b="1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8"/>
            </p:custDataLst>
          </p:nvPr>
        </p:nvSpPr>
        <p:spPr>
          <a:xfrm>
            <a:off x="5087620" y="4330700"/>
            <a:ext cx="1643380" cy="1076325"/>
          </a:xfrm>
          <a:prstGeom prst="rect">
            <a:avLst/>
          </a:prstGeom>
        </p:spPr>
        <p:txBody>
          <a:bodyPr wrap="square">
            <a:noAutofit/>
          </a:bodyPr>
          <a:p>
            <a:pPr algn="ctr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Sbox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以多元的载体将用户输入的心情数据存储在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“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盒子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”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之中。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17" name="矩形 16"/>
          <p:cNvSpPr/>
          <p:nvPr>
            <p:custDataLst>
              <p:tags r:id="rId9"/>
            </p:custDataLst>
          </p:nvPr>
        </p:nvSpPr>
        <p:spPr>
          <a:xfrm>
            <a:off x="7419340" y="3776980"/>
            <a:ext cx="2214880" cy="560070"/>
          </a:xfrm>
          <a:prstGeom prst="rect">
            <a:avLst/>
          </a:prstGeom>
        </p:spPr>
        <p:txBody>
          <a:bodyPr wrap="square">
            <a:normAutofit/>
          </a:bodyPr>
          <a:p>
            <a:pPr algn="ctr">
              <a:spcAft>
                <a:spcPts val="1600"/>
              </a:spcAft>
            </a:pP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互动</a:t>
            </a:r>
            <a:endParaRPr lang="zh-CN" altLang="en-US" sz="2000" b="1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0" name="矩形 19"/>
          <p:cNvSpPr/>
          <p:nvPr>
            <p:custDataLst>
              <p:tags r:id="rId10"/>
            </p:custDataLst>
          </p:nvPr>
        </p:nvSpPr>
        <p:spPr>
          <a:xfrm>
            <a:off x="7705090" y="4330700"/>
            <a:ext cx="1643380" cy="1076325"/>
          </a:xfrm>
          <a:prstGeom prst="rect">
            <a:avLst/>
          </a:prstGeom>
        </p:spPr>
        <p:txBody>
          <a:bodyPr wrap="square"/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不同的用户以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“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盒子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”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为桥梁进行沟通交流，产生灵魂的碰撞。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1" name="矩形 20"/>
          <p:cNvSpPr/>
          <p:nvPr>
            <p:custDataLst>
              <p:tags r:id="rId11"/>
            </p:custDataLst>
          </p:nvPr>
        </p:nvSpPr>
        <p:spPr>
          <a:xfrm>
            <a:off x="4637405" y="2255520"/>
            <a:ext cx="2421890" cy="349186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/>
          </a:p>
        </p:txBody>
      </p:sp>
      <p:sp>
        <p:nvSpPr>
          <p:cNvPr id="22" name="矩形 21"/>
          <p:cNvSpPr/>
          <p:nvPr>
            <p:custDataLst>
              <p:tags r:id="rId12"/>
            </p:custDataLst>
          </p:nvPr>
        </p:nvSpPr>
        <p:spPr>
          <a:xfrm>
            <a:off x="7273290" y="2255520"/>
            <a:ext cx="2421890" cy="349186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/>
          </a:p>
        </p:txBody>
      </p:sp>
      <p:sp>
        <p:nvSpPr>
          <p:cNvPr id="23" name="矩形 22"/>
          <p:cNvSpPr/>
          <p:nvPr>
            <p:custDataLst>
              <p:tags r:id="rId13"/>
            </p:custDataLst>
          </p:nvPr>
        </p:nvSpPr>
        <p:spPr>
          <a:xfrm>
            <a:off x="2433955" y="4324985"/>
            <a:ext cx="1643380" cy="1076325"/>
          </a:xfrm>
          <a:prstGeom prst="rect">
            <a:avLst/>
          </a:prstGeom>
        </p:spPr>
        <p:txBody>
          <a:bodyPr wrap="square">
            <a:noAutofit/>
          </a:bodyPr>
          <a:p>
            <a:pPr algn="ctr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sbox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采用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“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盒子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”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与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“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藏品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”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的概念。用户将自己的内心世界通过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“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收藏品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”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为载体放入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“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盒子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”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中。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产品定位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1800" b="1"/>
              <a:t>主用户群分析</a:t>
            </a:r>
            <a:endParaRPr lang="zh-CN" altLang="en-US" sz="1800" b="1"/>
          </a:p>
          <a:p>
            <a:pPr lvl="1"/>
            <a:r>
              <a:rPr lang="zh-CN" altLang="en-US" sz="1800"/>
              <a:t>Sbox是一个与众不同的树洞型app。</a:t>
            </a:r>
            <a:endParaRPr lang="zh-CN" altLang="en-US" sz="1800"/>
          </a:p>
          <a:p>
            <a:pPr lvl="1"/>
            <a:r>
              <a:rPr lang="zh-CN" altLang="en-US" sz="1800"/>
              <a:t>使用者通过</a:t>
            </a:r>
            <a:r>
              <a:rPr lang="en-US" altLang="zh-CN" sz="1800"/>
              <a:t>Sbox</a:t>
            </a:r>
            <a:r>
              <a:rPr lang="zh-CN" altLang="en-US" sz="1800"/>
              <a:t>传达自己的情绪、心事、思想等等。</a:t>
            </a:r>
            <a:endParaRPr lang="zh-CN" altLang="en-US" sz="1800"/>
          </a:p>
          <a:p>
            <a:pPr lvl="1"/>
            <a:r>
              <a:rPr lang="zh-CN" altLang="en-US" sz="1800"/>
              <a:t>它的主要面向人群：</a:t>
            </a:r>
            <a:endParaRPr lang="zh-CN" altLang="en-US" sz="1800"/>
          </a:p>
          <a:p>
            <a:pPr lvl="2"/>
            <a:r>
              <a:rPr lang="zh-CN" altLang="en-US" sz="1800"/>
              <a:t>有倾诉需求的人</a:t>
            </a:r>
            <a:endParaRPr lang="zh-CN" altLang="en-US" sz="1800"/>
          </a:p>
          <a:p>
            <a:pPr lvl="2"/>
            <a:r>
              <a:rPr lang="zh-CN" altLang="en-US" sz="1800"/>
              <a:t>渴望向外界表达自己的思想的人</a:t>
            </a:r>
            <a:endParaRPr lang="zh-CN" altLang="en-US" sz="1800"/>
          </a:p>
          <a:p>
            <a:pPr lvl="2"/>
            <a:r>
              <a:rPr lang="zh-CN" altLang="en-US" sz="1800"/>
              <a:t>希望向他人分享自我的人</a:t>
            </a:r>
            <a:endParaRPr lang="zh-CN" altLang="en-US" sz="1800"/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zh-CN" altLang="en-US" sz="1800" b="1">
                <a:solidFill>
                  <a:schemeClr val="tx1">
                    <a:lumMod val="85000"/>
                    <a:lumOff val="15000"/>
                  </a:schemeClr>
                </a:solidFill>
              </a:rPr>
              <a:t>潜在用户群分析</a:t>
            </a:r>
            <a:endParaRPr lang="zh-CN" altLang="en-US" sz="1800" b="1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zh-CN" altLang="en-US" sz="1800"/>
              <a:t>Sbox是一个充满奇异概念的app。</a:t>
            </a:r>
            <a:endParaRPr lang="zh-CN" altLang="en-US" sz="1800"/>
          </a:p>
          <a:p>
            <a:pPr lvl="1"/>
            <a:r>
              <a:rPr lang="zh-CN" altLang="en-US" sz="1800"/>
              <a:t>其美观的界面、新奇的概念、有趣的用户群会吸引拥有猎奇心理的年轻使用者。</a:t>
            </a:r>
            <a:endParaRPr lang="zh-CN" altLang="en-US" sz="1800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产品目标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  <a:p>
            <a:r>
              <a:rPr lang="zh-CN" altLang="en-US" sz="2000"/>
              <a:t>我们期望Sbox可以成为市场上受欢迎的树洞app。</a:t>
            </a:r>
            <a:endParaRPr lang="zh-CN" altLang="en-US" sz="2000"/>
          </a:p>
          <a:p>
            <a:endParaRPr lang="zh-CN" altLang="en-US" sz="2000"/>
          </a:p>
          <a:p>
            <a:r>
              <a:rPr sz="2000"/>
              <a:t>作为开发者，我们希望</a:t>
            </a:r>
            <a:r>
              <a:rPr lang="en-US" altLang="zh-CN" sz="2000"/>
              <a:t>Sbox</a:t>
            </a:r>
            <a:r>
              <a:rPr sz="2000"/>
              <a:t>的</a:t>
            </a:r>
            <a:r>
              <a:rPr lang="zh-CN" altLang="en-US" sz="2000"/>
              <a:t>使用者可以在使用过程中得到满意的体验。我们将为使用者建立一个私密的</a:t>
            </a:r>
            <a:r>
              <a:rPr lang="en-US" altLang="zh-CN" sz="2000"/>
              <a:t>“</a:t>
            </a:r>
            <a:r>
              <a:rPr sz="2000"/>
              <a:t>盒子</a:t>
            </a:r>
            <a:r>
              <a:rPr lang="en-US" altLang="zh-CN" sz="2000"/>
              <a:t>”</a:t>
            </a:r>
            <a:r>
              <a:rPr sz="2000"/>
              <a:t>时间，让其在这个空间里感受自身有趣的灵魂。同时为他们与他人建立交流的桥梁，以</a:t>
            </a:r>
            <a:r>
              <a:rPr lang="en-US" altLang="zh-CN" sz="2000"/>
              <a:t>“</a:t>
            </a:r>
            <a:r>
              <a:rPr sz="2000"/>
              <a:t>盒子</a:t>
            </a:r>
            <a:r>
              <a:rPr lang="en-US" altLang="zh-CN" sz="2000"/>
              <a:t>”</a:t>
            </a:r>
            <a:r>
              <a:rPr sz="2000"/>
              <a:t>为媒介，分享自己的内心世界。</a:t>
            </a:r>
            <a:endParaRPr sz="2000"/>
          </a:p>
          <a:p>
            <a:endParaRPr sz="2000"/>
          </a:p>
          <a:p>
            <a:r>
              <a:rPr sz="2000"/>
              <a:t>我们期望在</a:t>
            </a:r>
            <a:r>
              <a:rPr lang="en-US" altLang="zh-CN" sz="2000"/>
              <a:t>Sbox</a:t>
            </a:r>
            <a:r>
              <a:rPr sz="2000"/>
              <a:t>成长的同时不断创新，成为一个充满活力的，长时间运营的树洞</a:t>
            </a:r>
            <a:r>
              <a:rPr lang="en-US" altLang="zh-CN" sz="2000"/>
              <a:t>app</a:t>
            </a:r>
            <a:r>
              <a:rPr sz="2000"/>
              <a:t>。</a:t>
            </a:r>
            <a:endParaRPr sz="2000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应用流程规划</a:t>
            </a:r>
            <a:endParaRPr lang="zh-CN" altLang="en-US"/>
          </a:p>
        </p:txBody>
      </p:sp>
      <p:pic>
        <p:nvPicPr>
          <p:cNvPr id="-2147482623" name="内容占位符 -2147482624" descr="1571075743(1)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279900" y="208915"/>
            <a:ext cx="7866380" cy="64401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内容占位符 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69925" y="1115060"/>
            <a:ext cx="2941955" cy="52247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产品设计（</a:t>
            </a:r>
            <a:r>
              <a:rPr lang="en-US" altLang="zh-CN"/>
              <a:t>1</a:t>
            </a:r>
            <a:r>
              <a:t>）：</a:t>
            </a:r>
            <a:r>
              <a:rPr lang="en-US" altLang="zh-CN"/>
              <a:t>“</a:t>
            </a:r>
            <a:r>
              <a:t>藏品</a:t>
            </a:r>
            <a:r>
              <a:rPr lang="en-US" altLang="zh-CN"/>
              <a:t>”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p>
            <a:endParaRPr lang="zh-CN" altLang="en-US"/>
          </a:p>
          <a:p>
            <a:r>
              <a:rPr lang="en-US" altLang="zh-CN" sz="1800"/>
              <a:t>“</a:t>
            </a:r>
            <a:r>
              <a:rPr sz="1800"/>
              <a:t>藏品</a:t>
            </a:r>
            <a:r>
              <a:rPr lang="en-US" altLang="zh-CN" sz="1800"/>
              <a:t>”</a:t>
            </a:r>
            <a:r>
              <a:rPr sz="1800"/>
              <a:t>是用户分享内容的</a:t>
            </a:r>
            <a:r>
              <a:rPr sz="1800" b="1"/>
              <a:t>载体</a:t>
            </a:r>
            <a:r>
              <a:rPr sz="1800"/>
              <a:t>。</a:t>
            </a:r>
            <a:endParaRPr sz="1800"/>
          </a:p>
          <a:p>
            <a:endParaRPr sz="1800"/>
          </a:p>
          <a:p>
            <a:r>
              <a:rPr sz="1800"/>
              <a:t>用户分享的内容可以是多样的。</a:t>
            </a:r>
            <a:r>
              <a:rPr lang="en-US" altLang="zh-CN" sz="1800"/>
              <a:t>Sbox</a:t>
            </a:r>
            <a:r>
              <a:rPr sz="1800"/>
              <a:t>鼓励用户在盒子中放入任何可以展示其内心世界的内容。</a:t>
            </a:r>
            <a:endParaRPr sz="1800"/>
          </a:p>
          <a:p>
            <a:endParaRPr sz="1800"/>
          </a:p>
          <a:p>
            <a:r>
              <a:rPr lang="en-US" altLang="zh-CN" sz="1800"/>
              <a:t>“</a:t>
            </a:r>
            <a:r>
              <a:rPr sz="1800"/>
              <a:t>藏品</a:t>
            </a:r>
            <a:r>
              <a:rPr lang="en-US" altLang="zh-CN" sz="1800"/>
              <a:t>”</a:t>
            </a:r>
            <a:r>
              <a:rPr sz="1800"/>
              <a:t>的形式是多样的。</a:t>
            </a:r>
            <a:endParaRPr sz="1800"/>
          </a:p>
          <a:p>
            <a:endParaRPr sz="1800"/>
          </a:p>
          <a:p>
            <a:r>
              <a:rPr sz="1800"/>
              <a:t>用户可以在</a:t>
            </a:r>
            <a:r>
              <a:rPr lang="en-US" altLang="zh-CN" sz="1800"/>
              <a:t>“Sbox-</a:t>
            </a:r>
            <a:r>
              <a:rPr sz="1800"/>
              <a:t>商店</a:t>
            </a:r>
            <a:r>
              <a:rPr lang="en-US" altLang="zh-CN" sz="1800"/>
              <a:t>”</a:t>
            </a:r>
            <a:r>
              <a:rPr sz="1800"/>
              <a:t>中选择不同的</a:t>
            </a:r>
            <a:r>
              <a:rPr lang="en-US" altLang="zh-CN" sz="1800"/>
              <a:t>“</a:t>
            </a:r>
            <a:r>
              <a:rPr sz="1800"/>
              <a:t>藏品</a:t>
            </a:r>
            <a:r>
              <a:rPr lang="en-US" altLang="zh-CN" sz="1800"/>
              <a:t>”</a:t>
            </a:r>
            <a:r>
              <a:rPr sz="1800"/>
              <a:t>形式，使</a:t>
            </a:r>
            <a:r>
              <a:rPr lang="en-US" altLang="zh-CN" sz="1800"/>
              <a:t>“</a:t>
            </a:r>
            <a:r>
              <a:rPr sz="1800"/>
              <a:t>藏品</a:t>
            </a:r>
            <a:r>
              <a:rPr lang="en-US" altLang="zh-CN" sz="1800"/>
              <a:t>”</a:t>
            </a:r>
            <a:r>
              <a:rPr sz="1800"/>
              <a:t>与其表达的内容更加契合。</a:t>
            </a:r>
            <a:endParaRPr sz="1800"/>
          </a:p>
          <a:p>
            <a:endParaRPr sz="1800"/>
          </a:p>
          <a:p/>
          <a:p/>
          <a:p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用户输入：</a:t>
            </a:r>
            <a:endParaRPr lang="zh-CN" altLang="en-US"/>
          </a:p>
          <a:p>
            <a:pPr lvl="1"/>
            <a:r>
              <a:rPr lang="en-US" altLang="zh-CN"/>
              <a:t>“</a:t>
            </a:r>
            <a:r>
              <a:rPr lang="zh-CN" altLang="en-US"/>
              <a:t>我今天很开心，在路上遇到了以前的好朋友，她在我九岁的生日送过我一罐亲手折的千纸鹤，毕业之后我们再也没有见过。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			2019-10-15 hu    </a:t>
            </a:r>
            <a:r>
              <a:rPr lang="en-US" altLang="zh-CN"/>
              <a:t>”</a:t>
            </a:r>
            <a:endParaRPr lang="en-US" altLang="zh-CN"/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用户选择藏品形式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用户选择</a:t>
            </a: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</a:rPr>
              <a:t>“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千纸鹤</a:t>
            </a: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用户的输入内容将被记录在千纸鹤中放入盒子中。</a:t>
            </a: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28600" lvl="0" indent="-228600">
              <a:buFont typeface="Arial" panose="020B0604020202020204" pitchFamily="34" charset="0"/>
              <a:buChar char="•"/>
            </a:pP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28600" lvl="0" indent="-228600">
              <a:buFont typeface="Arial" panose="020B0604020202020204" pitchFamily="34" charset="0"/>
              <a:buChar char="•"/>
            </a:pP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7385" y="4949190"/>
            <a:ext cx="1508125" cy="15081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4150" y="5029200"/>
            <a:ext cx="1345565" cy="13481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495" y="5062220"/>
            <a:ext cx="1315085" cy="1315085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7532370" y="5763895"/>
            <a:ext cx="777240" cy="2806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9601200" y="5845810"/>
            <a:ext cx="858520" cy="2800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  <p:tag name="KSO_WM_UNIT_SUBTYPE" val="q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SUBTYPE" val="q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UNIT_SUBTYPE" val="q"/>
  <p:tag name="KSO_WM_SLIDE_BACKGROUND_TYPE" val="topBottom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UNIT_SUBTYPE" val="q"/>
  <p:tag name="KSO_WM_SLIDE_BACKGROUND_TYPE" val="bottomTop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UNIT_SUBTYPE" val="q"/>
  <p:tag name="KSO_WM_SLIDE_BACKGROUND_TYPE" val="navigation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1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3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3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4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4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5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5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6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6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7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7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31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3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2631"/>
  <p:tag name="KSO_WM_TEMPLATE_THUMBS_INDEX" val="1、4、5、6、7、8、9、10、11、12、13"/>
  <p:tag name="KSO_WM_TEMPLATE_MASTER_THUMB_INDEX" val="12"/>
</p:tagLst>
</file>

<file path=ppt/tags/tag144.xml><?xml version="1.0" encoding="utf-8"?>
<p:tagLst xmlns:p="http://schemas.openxmlformats.org/presentationml/2006/main">
  <p:tag name="KSO_WM_TEMPLATE_CATEGORY" val="custom"/>
  <p:tag name="KSO_WM_TEMPLATE_INDEX" val="20202631"/>
</p:tagLst>
</file>

<file path=ppt/tags/tag145.xml><?xml version="1.0" encoding="utf-8"?>
<p:tagLst xmlns:p="http://schemas.openxmlformats.org/presentationml/2006/main">
  <p:tag name="KSO_WM_TEMPLATE_CATEGORY" val="custom"/>
  <p:tag name="KSO_WM_TEMPLATE_INDEX" val="20202631"/>
</p:tagLst>
</file>

<file path=ppt/tags/tag146.xml><?xml version="1.0" encoding="utf-8"?>
<p:tagLst xmlns:p="http://schemas.openxmlformats.org/presentationml/2006/main">
  <p:tag name="KSO_WM_BEAUTIFY_FLAG" val="#wm#"/>
  <p:tag name="KSO_WM_TEMPLATE_CATEGORY" val="custom"/>
  <p:tag name="KSO_WM_TEMPLATE_INDEX" val="20202631"/>
</p:tagLst>
</file>

<file path=ppt/tags/tag147.xml><?xml version="1.0" encoding="utf-8"?>
<p:tagLst xmlns:p="http://schemas.openxmlformats.org/presentationml/2006/main">
  <p:tag name="KSO_WM_BEAUTIFY_FLAG" val="#wm#"/>
  <p:tag name="KSO_WM_TEMPLATE_CATEGORY" val="custom"/>
  <p:tag name="KSO_WM_TEMPLATE_INDEX" val="2020263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31_2*a*1"/>
  <p:tag name="KSO_WM_TEMPLATE_CATEGORY" val="custom"/>
  <p:tag name="KSO_WM_TEMPLATE_INDEX" val="20202631"/>
  <p:tag name="KSO_WM_UNIT_LAYERLEVEL" val="1"/>
  <p:tag name="KSO_WM_TAG_VERSION" val="1.0"/>
  <p:tag name="KSO_WM_BEAUTIFY_FLAG" val="#wm#"/>
  <p:tag name="KSO_WM_UNIT_ISCONTENTSTITLE" val="1"/>
  <p:tag name="KSO_WM_UNIT_PRESET_TEXT" val="目 录"/>
  <p:tag name="KSO_WM_UNIT_NOCLEAR" val="0"/>
  <p:tag name="KSO_WM_UNIT_VALUE" val="3"/>
  <p:tag name="KSO_WM_DIAGRAM_GROUP_CODE" val="l1-1"/>
  <p:tag name="KSO_WM_UNIT_TYPE" val="a"/>
  <p:tag name="KSO_WM_UNIT_INDEX" val="1"/>
  <p:tag name="KSO_WM_UNIT_TEXT_FILL_FORE_SCHEMECOLOR_INDEX" val="5"/>
  <p:tag name="KSO_WM_UNIT_TEXT_FILL_TYPE" val="1"/>
  <p:tag name="KSO_WM_UNIT_USESOURCEFORMAT_APPLY" val="1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31_3*l_h_i*1_1_2"/>
  <p:tag name="KSO_WM_TEMPLATE_CATEGORY" val="custom"/>
  <p:tag name="KSO_WM_TEMPLATE_INDEX" val="20202631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2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31_3*l_h_a*1_1_1"/>
  <p:tag name="KSO_WM_TEMPLATE_CATEGORY" val="custom"/>
  <p:tag name="KSO_WM_TEMPLATE_INDEX" val="20202631"/>
  <p:tag name="KSO_WM_UNIT_LAYERLEVEL" val="1_1_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8"/>
  <p:tag name="KSO_WM_DIAGRAM_GROUP_CODE" val="l1-1"/>
  <p:tag name="KSO_WM_UNIT_TYPE" val="l_h_a"/>
  <p:tag name="KSO_WM_UNIT_INDEX" val="1_1_1"/>
  <p:tag name="KSO_WM_UNIT_TEXT_FILL_FORE_SCHEMECOLOR_INDEX" val="13"/>
  <p:tag name="KSO_WM_UNIT_TEXT_FILL_TYPE" val="1"/>
  <p:tag name="KSO_WM_UNIT_USESOURCEFORMAT_APPLY" val="1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31_3*l_h_i*1_1_1"/>
  <p:tag name="KSO_WM_TEMPLATE_CATEGORY" val="custom"/>
  <p:tag name="KSO_WM_TEMPLATE_INDEX" val="20202631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1"/>
  <p:tag name="KSO_WM_UNIT_TEXT_FILL_FORE_SCHEMECOLOR_INDEX" val="5"/>
  <p:tag name="KSO_WM_UNIT_TEXT_FILL_TYPE" val="1"/>
  <p:tag name="KSO_WM_UNIT_USESOURCEFORMAT_APPLY" val="1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31_3*l_h_i*1_2_1"/>
  <p:tag name="KSO_WM_TEMPLATE_CATEGORY" val="custom"/>
  <p:tag name="KSO_WM_TEMPLATE_INDEX" val="20202631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1"/>
  <p:tag name="KSO_WM_UNIT_TEXT_FILL_FORE_SCHEMECOLOR_INDEX" val="5"/>
  <p:tag name="KSO_WM_UNIT_TEXT_FILL_TYPE" val="1"/>
  <p:tag name="KSO_WM_UNIT_USESOURCEFORMAT_APPLY" val="1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31_3*l_h_i*1_3_1"/>
  <p:tag name="KSO_WM_TEMPLATE_CATEGORY" val="custom"/>
  <p:tag name="KSO_WM_TEMPLATE_INDEX" val="20202631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  <p:tag name="KSO_WM_UNIT_TEXT_FILL_FORE_SCHEMECOLOR_INDEX" val="5"/>
  <p:tag name="KSO_WM_UNIT_TEXT_FILL_TYPE" val="1"/>
  <p:tag name="KSO_WM_UNIT_USESOURCEFORMAT_APPLY" val="1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31_3*l_h_a*1_2_1"/>
  <p:tag name="KSO_WM_TEMPLATE_CATEGORY" val="custom"/>
  <p:tag name="KSO_WM_TEMPLATE_INDEX" val="20202631"/>
  <p:tag name="KSO_WM_UNIT_LAYERLEVEL" val="1_1_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8"/>
  <p:tag name="KSO_WM_DIAGRAM_GROUP_CODE" val="l1-1"/>
  <p:tag name="KSO_WM_UNIT_TYPE" val="l_h_a"/>
  <p:tag name="KSO_WM_UNIT_INDEX" val="1_2_1"/>
  <p:tag name="KSO_WM_UNIT_TEXT_FILL_FORE_SCHEMECOLOR_INDEX" val="13"/>
  <p:tag name="KSO_WM_UNIT_TEXT_FILL_TYPE" val="1"/>
  <p:tag name="KSO_WM_UNIT_USESOURCEFORMAT_APPLY" val="1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31_3*l_h_f*1_2_1"/>
  <p:tag name="KSO_WM_TEMPLATE_CATEGORY" val="custom"/>
  <p:tag name="KSO_WM_TEMPLATE_INDEX" val="20202631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NOCLEAR" val="0"/>
  <p:tag name="KSO_WM_UNIT_VALUE" val="28"/>
  <p:tag name="KSO_WM_DIAGRAM_GROUP_CODE" val="l1-1"/>
  <p:tag name="KSO_WM_UNIT_TYPE" val="l_h_f"/>
  <p:tag name="KSO_WM_UNIT_INDEX" val="1_2_1"/>
  <p:tag name="KSO_WM_UNIT_TEXT_FILL_FORE_SCHEMECOLOR_INDEX" val="13"/>
  <p:tag name="KSO_WM_UNIT_TEXT_FILL_TYPE" val="1"/>
  <p:tag name="KSO_WM_UNIT_USESOURCEFORMAT_APPLY" val="1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31_3*l_h_a*1_3_1"/>
  <p:tag name="KSO_WM_TEMPLATE_CATEGORY" val="custom"/>
  <p:tag name="KSO_WM_TEMPLATE_INDEX" val="20202631"/>
  <p:tag name="KSO_WM_UNIT_LAYERLEVEL" val="1_1_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8"/>
  <p:tag name="KSO_WM_DIAGRAM_GROUP_CODE" val="l1-1"/>
  <p:tag name="KSO_WM_UNIT_TYPE" val="l_h_a"/>
  <p:tag name="KSO_WM_UNIT_INDEX" val="1_3_1"/>
  <p:tag name="KSO_WM_UNIT_TEXT_FILL_FORE_SCHEMECOLOR_INDEX" val="13"/>
  <p:tag name="KSO_WM_UNIT_TEXT_FILL_TYPE" val="1"/>
  <p:tag name="KSO_WM_UNIT_USESOURCEFORMAT_APPLY" val="1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31_3*l_h_f*1_3_1"/>
  <p:tag name="KSO_WM_TEMPLATE_CATEGORY" val="custom"/>
  <p:tag name="KSO_WM_TEMPLATE_INDEX" val="20202631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NOCLEAR" val="0"/>
  <p:tag name="KSO_WM_UNIT_VALUE" val="28"/>
  <p:tag name="KSO_WM_DIAGRAM_GROUP_CODE" val="l1-1"/>
  <p:tag name="KSO_WM_UNIT_TYPE" val="l_h_f"/>
  <p:tag name="KSO_WM_UNIT_INDEX" val="1_3_1"/>
  <p:tag name="KSO_WM_UNIT_TEXT_FILL_FORE_SCHEMECOLOR_INDEX" val="13"/>
  <p:tag name="KSO_WM_UNIT_TEXT_FILL_TYPE" val="1"/>
  <p:tag name="KSO_WM_UNIT_USESOURCEFORMAT_APPLY" val="1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31_3*l_h_i*1_2_2"/>
  <p:tag name="KSO_WM_TEMPLATE_CATEGORY" val="custom"/>
  <p:tag name="KSO_WM_TEMPLATE_INDEX" val="20202631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2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31_3*l_h_i*1_3_2"/>
  <p:tag name="KSO_WM_TEMPLATE_CATEGORY" val="custom"/>
  <p:tag name="KSO_WM_TEMPLATE_INDEX" val="20202631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2"/>
  <p:tag name="KSO_WM_UNIT_LINE_FORE_SCHEMECOLOR_INDEX" val="14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31_3*l_h_f*1_1_1"/>
  <p:tag name="KSO_WM_TEMPLATE_CATEGORY" val="custom"/>
  <p:tag name="KSO_WM_TEMPLATE_INDEX" val="20202631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NOCLEAR" val="0"/>
  <p:tag name="KSO_WM_UNIT_VALUE" val="28"/>
  <p:tag name="KSO_WM_DIAGRAM_GROUP_CODE" val="l1-1"/>
  <p:tag name="KSO_WM_UNIT_TYPE" val="l_h_f"/>
  <p:tag name="KSO_WM_UNIT_INDEX" val="1_1_1"/>
  <p:tag name="KSO_WM_UNIT_TEXT_FILL_FORE_SCHEMECOLOR_INDEX" val="13"/>
  <p:tag name="KSO_WM_UNIT_TEXT_FILL_TYPE" val="1"/>
  <p:tag name="KSO_WM_UNIT_USESOURCEFORMAT_APPLY" val="1"/>
</p:tagLst>
</file>

<file path=ppt/tags/tag161.xml><?xml version="1.0" encoding="utf-8"?>
<p:tagLst xmlns:p="http://schemas.openxmlformats.org/presentationml/2006/main">
  <p:tag name="KSO_WM_SLIDE_ID" val="custom20202631_2"/>
  <p:tag name="KSO_WM_TEMPLATE_SUBCATEGORY" val="0"/>
  <p:tag name="KSO_WM_TEMPLATE_MASTER_TYPE" val="1"/>
  <p:tag name="KSO_WM_TEMPLATE_COLOR_TYPE" val="1"/>
  <p:tag name="KSO_WM_SLIDE_ITEM_CNT" val="3"/>
  <p:tag name="KSO_WM_SLIDE_INDEX" val="2"/>
  <p:tag name="KSO_WM_TAG_VERSION" val="1.0"/>
  <p:tag name="KSO_WM_BEAUTIFY_FLAG" val="#wm#"/>
  <p:tag name="KSO_WM_TEMPLATE_CATEGORY" val="custom"/>
  <p:tag name="KSO_WM_TEMPLATE_INDEX" val="20202631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</p:tagLst>
</file>

<file path=ppt/tags/tag162.xml><?xml version="1.0" encoding="utf-8"?>
<p:tagLst xmlns:p="http://schemas.openxmlformats.org/presentationml/2006/main">
  <p:tag name="KSO_WM_BEAUTIFY_FLAG" val="#wm#"/>
  <p:tag name="KSO_WM_TEMPLATE_CATEGORY" val="custom"/>
  <p:tag name="KSO_WM_TEMPLATE_INDEX" val="20202631"/>
</p:tagLst>
</file>

<file path=ppt/tags/tag163.xml><?xml version="1.0" encoding="utf-8"?>
<p:tagLst xmlns:p="http://schemas.openxmlformats.org/presentationml/2006/main">
  <p:tag name="KSO_WM_BEAUTIFY_FLAG" val="#wm#"/>
  <p:tag name="KSO_WM_TEMPLATE_CATEGORY" val="custom"/>
  <p:tag name="KSO_WM_TEMPLATE_INDEX" val="20202631"/>
</p:tagLst>
</file>

<file path=ppt/tags/tag164.xml><?xml version="1.0" encoding="utf-8"?>
<p:tagLst xmlns:p="http://schemas.openxmlformats.org/presentationml/2006/main">
  <p:tag name="KSO_WM_BEAUTIFY_FLAG" val="#wm#"/>
  <p:tag name="KSO_WM_TEMPLATE_CATEGORY" val="custom"/>
  <p:tag name="KSO_WM_TEMPLATE_INDEX" val="20202631"/>
</p:tagLst>
</file>

<file path=ppt/tags/tag165.xml><?xml version="1.0" encoding="utf-8"?>
<p:tagLst xmlns:p="http://schemas.openxmlformats.org/presentationml/2006/main">
  <p:tag name="KSO_WM_BEAUTIFY_FLAG" val="#wm#"/>
  <p:tag name="KSO_WM_TEMPLATE_CATEGORY" val="custom"/>
  <p:tag name="KSO_WM_TEMPLATE_INDEX" val="20202631"/>
</p:tagLst>
</file>

<file path=ppt/tags/tag166.xml><?xml version="1.0" encoding="utf-8"?>
<p:tagLst xmlns:p="http://schemas.openxmlformats.org/presentationml/2006/main">
  <p:tag name="KSO_WM_BEAUTIFY_FLAG" val="#wm#"/>
  <p:tag name="KSO_WM_TEMPLATE_CATEGORY" val="custom"/>
  <p:tag name="KSO_WM_TEMPLATE_INDEX" val="20202631"/>
</p:tagLst>
</file>

<file path=ppt/tags/tag167.xml><?xml version="1.0" encoding="utf-8"?>
<p:tagLst xmlns:p="http://schemas.openxmlformats.org/presentationml/2006/main">
  <p:tag name="KSO_WM_BEAUTIFY_FLAG" val="#wm#"/>
  <p:tag name="KSO_WM_TEMPLATE_CATEGORY" val="custom"/>
  <p:tag name="KSO_WM_TEMPLATE_INDEX" val="20202631"/>
</p:tagLst>
</file>

<file path=ppt/tags/tag168.xml><?xml version="1.0" encoding="utf-8"?>
<p:tagLst xmlns:p="http://schemas.openxmlformats.org/presentationml/2006/main">
  <p:tag name="KSO_WM_BEAUTIFY_FLAG" val="#wm#"/>
  <p:tag name="KSO_WM_TEMPLATE_CATEGORY" val="custom"/>
  <p:tag name="KSO_WM_TEMPLATE_INDEX" val="20202631"/>
</p:tagLst>
</file>

<file path=ppt/tags/tag169.xml><?xml version="1.0" encoding="utf-8"?>
<p:tagLst xmlns:p="http://schemas.openxmlformats.org/presentationml/2006/main">
  <p:tag name="KSO_WM_BEAUTIFY_FLAG" val="#wm#"/>
  <p:tag name="KSO_WM_TEMPLATE_CATEGORY" val="custom"/>
  <p:tag name="KSO_WM_TEMPLATE_INDEX" val="2020263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#wm#"/>
  <p:tag name="KSO_WM_TEMPLATE_CATEGORY" val="custom"/>
  <p:tag name="KSO_WM_TEMPLATE_INDEX" val="20202631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31_13*a*1"/>
  <p:tag name="KSO_WM_TEMPLATE_CATEGORY" val="custom"/>
  <p:tag name="KSO_WM_TEMPLATE_INDEX" val="20202631"/>
  <p:tag name="KSO_WM_UNIT_LAYERLEVEL" val="1"/>
  <p:tag name="KSO_WM_TAG_VERSION" val="1.0"/>
  <p:tag name="KSO_WM_BEAUTIFY_FLAG" val="#wm#"/>
  <p:tag name="KSO_WM_UNIT_ISCONTENTSTITLE" val="0"/>
  <p:tag name="KSO_WM_UNIT_NOCLEAR" val="1"/>
  <p:tag name="KSO_WM_UNIT_VALUE" val="5"/>
  <p:tag name="KSO_WM_UNIT_TYPE" val="a"/>
  <p:tag name="KSO_WM_UNIT_INDEX" val="1"/>
  <p:tag name="KSO_WM_UNIT_PRESET_TEXT" val="感谢观看"/>
</p:tagLst>
</file>

<file path=ppt/tags/tag172.xml><?xml version="1.0" encoding="utf-8"?>
<p:tagLst xmlns:p="http://schemas.openxmlformats.org/presentationml/2006/main">
  <p:tag name="KSO_WM_SLIDE_ID" val="custom20202631_13"/>
  <p:tag name="KSO_WM_TEMPLATE_SUBCATEGORY" val="0"/>
  <p:tag name="KSO_WM_TEMPLATE_MASTER_TYPE" val="1"/>
  <p:tag name="KSO_WM_TEMPLATE_COLOR_TYPE" val="1"/>
  <p:tag name="KSO_WM_SLIDE_ITEM_CNT" val="0"/>
  <p:tag name="KSO_WM_SLIDE_INDEX" val="13"/>
  <p:tag name="KSO_WM_TAG_VERSION" val="1.0"/>
  <p:tag name="KSO_WM_BEAUTIFY_FLAG" val="#wm#"/>
  <p:tag name="KSO_WM_TEMPLATE_CATEGORY" val="custom"/>
  <p:tag name="KSO_WM_TEMPLATE_INDEX" val="20202631"/>
  <p:tag name="KSO_WM_SLIDE_TYPE" val="endPage"/>
  <p:tag name="KSO_WM_SLIDE_SUBTYPE" val="pureTxt"/>
  <p:tag name="KSO_WM_SLIDE_LAYOUT" val="a"/>
  <p:tag name="KSO_WM_SLIDE_LAYOUT_CNT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UNIT_SUBTYPE" val="q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UNIT_SUBTYPE" val="q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SUBTYPE" val="q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UNIT_SUBTYPE" val="q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UNIT_SUBTYPE" val="q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UNIT_SUBTYPE" val="q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SUBTYPE" val="q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UNIT_SUBTYPE" val="q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9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0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SUBTYPE" val="q"/>
  <p:tag name="KSO_WM_SLIDE_BACKGROUND_TYPE" val="general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SUBTYPE" val="q"/>
  <p:tag name="KSO_WM_SLIDE_BACKGROUND_TYPE" val="general"/>
  <p:tag name="KSO_WM_SLIDE_BK_DARK_LIGHT" val="2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UNIT_SUBTYPE" val="q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UNIT_SUBTYPE" val="q"/>
  <p:tag name="KSO_WM_SLIDE_BACKGROUND_TYPE" val="leftRight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heme/theme1.xml><?xml version="1.0" encoding="utf-8"?>
<a:theme xmlns:a="http://schemas.openxmlformats.org/drawingml/2006/main" name="Office 主题​​">
  <a:themeElements>
    <a:clrScheme name="渐变">
      <a:dk1>
        <a:srgbClr val="000000"/>
      </a:dk1>
      <a:lt1>
        <a:srgbClr val="FFFFFF"/>
      </a:lt1>
      <a:dk2>
        <a:srgbClr val="F0F0F0"/>
      </a:dk2>
      <a:lt2>
        <a:srgbClr val="FFFFFF"/>
      </a:lt2>
      <a:accent1>
        <a:srgbClr val="71C1A0"/>
      </a:accent1>
      <a:accent2>
        <a:srgbClr val="84C499"/>
      </a:accent2>
      <a:accent3>
        <a:srgbClr val="90C58F"/>
      </a:accent3>
      <a:accent4>
        <a:srgbClr val="9DC386"/>
      </a:accent4>
      <a:accent5>
        <a:srgbClr val="ABC27D"/>
      </a:accent5>
      <a:accent6>
        <a:srgbClr val="BAC076"/>
      </a:accent6>
      <a:hlink>
        <a:srgbClr val="658BD5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渐变">
    <a:dk1>
      <a:srgbClr val="000000"/>
    </a:dk1>
    <a:lt1>
      <a:srgbClr val="FFFFFF"/>
    </a:lt1>
    <a:dk2>
      <a:srgbClr val="F0F0F0"/>
    </a:dk2>
    <a:lt2>
      <a:srgbClr val="FFFFFF"/>
    </a:lt2>
    <a:accent1>
      <a:srgbClr val="71C1A0"/>
    </a:accent1>
    <a:accent2>
      <a:srgbClr val="84C499"/>
    </a:accent2>
    <a:accent3>
      <a:srgbClr val="90C58F"/>
    </a:accent3>
    <a:accent4>
      <a:srgbClr val="9DC386"/>
    </a:accent4>
    <a:accent5>
      <a:srgbClr val="ABC27D"/>
    </a:accent5>
    <a:accent6>
      <a:srgbClr val="BAC076"/>
    </a:accent6>
    <a:hlink>
      <a:srgbClr val="658BD5"/>
    </a:hlink>
    <a:folHlink>
      <a:srgbClr val="9F67A3"/>
    </a:folHlink>
  </a:clrScheme>
</a:themeOverride>
</file>

<file path=ppt/theme/themeOverride2.xml><?xml version="1.0" encoding="utf-8"?>
<a:themeOverride xmlns:a="http://schemas.openxmlformats.org/drawingml/2006/main">
  <a:clrScheme name="渐变">
    <a:dk1>
      <a:srgbClr val="000000"/>
    </a:dk1>
    <a:lt1>
      <a:srgbClr val="FFFFFF"/>
    </a:lt1>
    <a:dk2>
      <a:srgbClr val="F0F0F0"/>
    </a:dk2>
    <a:lt2>
      <a:srgbClr val="FFFFFF"/>
    </a:lt2>
    <a:accent1>
      <a:srgbClr val="71C1A0"/>
    </a:accent1>
    <a:accent2>
      <a:srgbClr val="84C499"/>
    </a:accent2>
    <a:accent3>
      <a:srgbClr val="90C58F"/>
    </a:accent3>
    <a:accent4>
      <a:srgbClr val="9DC386"/>
    </a:accent4>
    <a:accent5>
      <a:srgbClr val="ABC27D"/>
    </a:accent5>
    <a:accent6>
      <a:srgbClr val="BAC076"/>
    </a:accent6>
    <a:hlink>
      <a:srgbClr val="658BD5"/>
    </a:hlink>
    <a:folHlink>
      <a:srgbClr val="9F67A3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2479</Words>
  <Application>WPS 演示</Application>
  <PresentationFormat>宽屏</PresentationFormat>
  <Paragraphs>201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汉仪旗黑-85S</vt:lpstr>
      <vt:lpstr>黑体</vt:lpstr>
      <vt:lpstr>Agency FB</vt:lpstr>
      <vt:lpstr>思源黑体 CN Regular</vt:lpstr>
      <vt:lpstr>Arial Unicode MS</vt:lpstr>
      <vt:lpstr>Calibri</vt:lpstr>
      <vt:lpstr>Yu Gothic UI</vt:lpstr>
      <vt:lpstr>仿宋</vt:lpstr>
      <vt:lpstr>Office 主题​​</vt:lpstr>
      <vt:lpstr>Sbox</vt:lpstr>
      <vt:lpstr>目前树洞类app行业市场</vt:lpstr>
      <vt:lpstr>竞争对手或同类产品分析（1）：松果倾诉</vt:lpstr>
      <vt:lpstr>PowerPoint 演示文稿</vt:lpstr>
      <vt:lpstr>PowerPoint 演示文稿</vt:lpstr>
      <vt:lpstr>产品定位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一米九的帅小宋</cp:lastModifiedBy>
  <cp:revision>3</cp:revision>
  <dcterms:created xsi:type="dcterms:W3CDTF">2019-10-15T14:17:00Z</dcterms:created>
  <dcterms:modified xsi:type="dcterms:W3CDTF">2019-10-15T17:45:54Z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2052-11.1.0.8894</vt:lpwstr>
  </property>
</Properties>
</file>